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61" r:id="rId3"/>
    <p:sldId id="257" r:id="rId4"/>
    <p:sldId id="258" r:id="rId5"/>
    <p:sldId id="271" r:id="rId6"/>
    <p:sldId id="272" r:id="rId7"/>
    <p:sldId id="289" r:id="rId8"/>
    <p:sldId id="275" r:id="rId9"/>
    <p:sldId id="276" r:id="rId10"/>
    <p:sldId id="274" r:id="rId11"/>
    <p:sldId id="273" r:id="rId12"/>
    <p:sldId id="277" r:id="rId13"/>
    <p:sldId id="278" r:id="rId14"/>
    <p:sldId id="285" r:id="rId15"/>
    <p:sldId id="286" r:id="rId16"/>
    <p:sldId id="279" r:id="rId17"/>
    <p:sldId id="280" r:id="rId18"/>
    <p:sldId id="281" r:id="rId19"/>
    <p:sldId id="287" r:id="rId20"/>
    <p:sldId id="265" r:id="rId21"/>
    <p:sldId id="264" r:id="rId22"/>
    <p:sldId id="266" r:id="rId23"/>
    <p:sldId id="260" r:id="rId24"/>
    <p:sldId id="262" r:id="rId25"/>
    <p:sldId id="263" r:id="rId26"/>
    <p:sldId id="284" r:id="rId27"/>
    <p:sldId id="290" r:id="rId28"/>
    <p:sldId id="291" r:id="rId29"/>
    <p:sldId id="282" r:id="rId30"/>
    <p:sldId id="270" r:id="rId31"/>
    <p:sldId id="283" r:id="rId32"/>
    <p:sldId id="292" r:id="rId33"/>
    <p:sldId id="28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6" d="100"/>
          <a:sy n="86" d="100"/>
        </p:scale>
        <p:origin x="96" y="5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1C3932-F1A2-49B6-8FF2-BF75F6255EA7}"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20AB5F05-1845-4C09-AEA6-10E6921E75FA}">
      <dgm:prSet/>
      <dgm:spPr/>
      <dgm:t>
        <a:bodyPr/>
        <a:lstStyle/>
        <a:p>
          <a:r>
            <a:rPr lang="en-US"/>
            <a:t>Data clean-up was necessary. The data set had columns with missing cells and entire rows which were unnecessary for our purposes. </a:t>
          </a:r>
        </a:p>
      </dgm:t>
    </dgm:pt>
    <dgm:pt modelId="{2BCE7D00-9134-453F-93F4-1AEFC954BC6E}" type="parTrans" cxnId="{F22B7985-C0D8-4A25-A0FB-EC940CED5AF8}">
      <dgm:prSet/>
      <dgm:spPr/>
      <dgm:t>
        <a:bodyPr/>
        <a:lstStyle/>
        <a:p>
          <a:endParaRPr lang="en-US"/>
        </a:p>
      </dgm:t>
    </dgm:pt>
    <dgm:pt modelId="{A3A6E904-669A-4C91-93DC-B7294DD0D7A7}" type="sibTrans" cxnId="{F22B7985-C0D8-4A25-A0FB-EC940CED5AF8}">
      <dgm:prSet/>
      <dgm:spPr/>
      <dgm:t>
        <a:bodyPr/>
        <a:lstStyle/>
        <a:p>
          <a:endParaRPr lang="en-US"/>
        </a:p>
      </dgm:t>
    </dgm:pt>
    <dgm:pt modelId="{29CC3728-6F3E-40F3-9254-5DE23D78BE30}">
      <dgm:prSet/>
      <dgm:spPr/>
      <dgm:t>
        <a:bodyPr/>
        <a:lstStyle/>
        <a:p>
          <a:r>
            <a:rPr lang="en-US"/>
            <a:t>Used loc function and list comprehension on some data points and using the drop function for entire columns.</a:t>
          </a:r>
        </a:p>
      </dgm:t>
    </dgm:pt>
    <dgm:pt modelId="{BE01FA26-B123-49A9-902E-D305C6160A72}" type="parTrans" cxnId="{A9458923-E5C7-4A51-A1DE-26AE6D9EB0AD}">
      <dgm:prSet/>
      <dgm:spPr/>
      <dgm:t>
        <a:bodyPr/>
        <a:lstStyle/>
        <a:p>
          <a:endParaRPr lang="en-US"/>
        </a:p>
      </dgm:t>
    </dgm:pt>
    <dgm:pt modelId="{79713B90-B2D7-4FEE-BEE0-AAD7E0279063}" type="sibTrans" cxnId="{A9458923-E5C7-4A51-A1DE-26AE6D9EB0AD}">
      <dgm:prSet/>
      <dgm:spPr/>
      <dgm:t>
        <a:bodyPr/>
        <a:lstStyle/>
        <a:p>
          <a:endParaRPr lang="en-US"/>
        </a:p>
      </dgm:t>
    </dgm:pt>
    <dgm:pt modelId="{6B5E4A4E-631D-440D-ABB9-4A8BCCD550E2}">
      <dgm:prSet/>
      <dgm:spPr/>
      <dgm:t>
        <a:bodyPr/>
        <a:lstStyle/>
        <a:p>
          <a:r>
            <a:rPr lang="en-US" dirty="0"/>
            <a:t>The most difficult element to clean was the needed date data which was embedded in a complex string under the ‘Sample ID’ column. This required using the </a:t>
          </a:r>
          <a:r>
            <a:rPr lang="en-US" dirty="0" err="1"/>
            <a:t>pandas.dataframe.str.slice</a:t>
          </a:r>
          <a:r>
            <a:rPr lang="en-US" dirty="0"/>
            <a:t>() function to target the needed data. </a:t>
          </a:r>
        </a:p>
      </dgm:t>
    </dgm:pt>
    <dgm:pt modelId="{2C2C8CEF-3168-404B-9C8A-8EE3D787B4A1}" type="parTrans" cxnId="{DC11A345-4FD4-4143-87DA-6F9C3A59A049}">
      <dgm:prSet/>
      <dgm:spPr/>
      <dgm:t>
        <a:bodyPr/>
        <a:lstStyle/>
        <a:p>
          <a:endParaRPr lang="en-US"/>
        </a:p>
      </dgm:t>
    </dgm:pt>
    <dgm:pt modelId="{DF00AEE5-09DA-4E70-B616-75DA8440C621}" type="sibTrans" cxnId="{DC11A345-4FD4-4143-87DA-6F9C3A59A049}">
      <dgm:prSet/>
      <dgm:spPr/>
      <dgm:t>
        <a:bodyPr/>
        <a:lstStyle/>
        <a:p>
          <a:endParaRPr lang="en-US"/>
        </a:p>
      </dgm:t>
    </dgm:pt>
    <dgm:pt modelId="{A7FF35A1-EFE5-43C4-9005-861D4FF52B2E}">
      <dgm:prSet/>
      <dgm:spPr/>
      <dgm:t>
        <a:bodyPr/>
        <a:lstStyle/>
        <a:p>
          <a:r>
            <a:rPr lang="en-US" dirty="0"/>
            <a:t>The </a:t>
          </a:r>
          <a:r>
            <a:rPr lang="en-US" dirty="0" err="1"/>
            <a:t>pandas.dataframe.to_datetime</a:t>
          </a:r>
          <a:r>
            <a:rPr lang="en-US" dirty="0"/>
            <a:t>() function required the string to be rearranged which required slicing out small pieces of the string and then bringing them all back together by concatenating them adding columns together into a new column variable named ‘Months.’</a:t>
          </a:r>
        </a:p>
      </dgm:t>
    </dgm:pt>
    <dgm:pt modelId="{0517914A-188A-41C3-B704-24FCF5E78C4B}" type="parTrans" cxnId="{4BA7CC4F-7845-468D-AC8F-DCC01912F7C2}">
      <dgm:prSet/>
      <dgm:spPr/>
      <dgm:t>
        <a:bodyPr/>
        <a:lstStyle/>
        <a:p>
          <a:endParaRPr lang="en-US"/>
        </a:p>
      </dgm:t>
    </dgm:pt>
    <dgm:pt modelId="{9AD6EBE8-5BDE-4426-AE72-B05F3D5F4EB8}" type="sibTrans" cxnId="{4BA7CC4F-7845-468D-AC8F-DCC01912F7C2}">
      <dgm:prSet/>
      <dgm:spPr/>
      <dgm:t>
        <a:bodyPr/>
        <a:lstStyle/>
        <a:p>
          <a:endParaRPr lang="en-US"/>
        </a:p>
      </dgm:t>
    </dgm:pt>
    <dgm:pt modelId="{BA23AA51-3E1A-401F-9B39-7BFB6B81B06E}" type="pres">
      <dgm:prSet presAssocID="{881C3932-F1A2-49B6-8FF2-BF75F6255EA7}" presName="linear" presStyleCnt="0">
        <dgm:presLayoutVars>
          <dgm:animLvl val="lvl"/>
          <dgm:resizeHandles val="exact"/>
        </dgm:presLayoutVars>
      </dgm:prSet>
      <dgm:spPr/>
    </dgm:pt>
    <dgm:pt modelId="{DA542C34-796B-43D6-AD59-DDF7EB61FC5F}" type="pres">
      <dgm:prSet presAssocID="{20AB5F05-1845-4C09-AEA6-10E6921E75FA}" presName="parentText" presStyleLbl="node1" presStyleIdx="0" presStyleCnt="4">
        <dgm:presLayoutVars>
          <dgm:chMax val="0"/>
          <dgm:bulletEnabled val="1"/>
        </dgm:presLayoutVars>
      </dgm:prSet>
      <dgm:spPr/>
    </dgm:pt>
    <dgm:pt modelId="{BE3AE0F5-4676-44C0-9D04-3DC49233C2F6}" type="pres">
      <dgm:prSet presAssocID="{A3A6E904-669A-4C91-93DC-B7294DD0D7A7}" presName="spacer" presStyleCnt="0"/>
      <dgm:spPr/>
    </dgm:pt>
    <dgm:pt modelId="{7A5F5775-1AA6-4E1B-A415-014279B1A22B}" type="pres">
      <dgm:prSet presAssocID="{29CC3728-6F3E-40F3-9254-5DE23D78BE30}" presName="parentText" presStyleLbl="node1" presStyleIdx="1" presStyleCnt="4">
        <dgm:presLayoutVars>
          <dgm:chMax val="0"/>
          <dgm:bulletEnabled val="1"/>
        </dgm:presLayoutVars>
      </dgm:prSet>
      <dgm:spPr/>
    </dgm:pt>
    <dgm:pt modelId="{B573D408-C465-4956-AA02-C9927B73C33D}" type="pres">
      <dgm:prSet presAssocID="{79713B90-B2D7-4FEE-BEE0-AAD7E0279063}" presName="spacer" presStyleCnt="0"/>
      <dgm:spPr/>
    </dgm:pt>
    <dgm:pt modelId="{BEAF1ED5-5890-411C-822C-17D44CE24ACB}" type="pres">
      <dgm:prSet presAssocID="{6B5E4A4E-631D-440D-ABB9-4A8BCCD550E2}" presName="parentText" presStyleLbl="node1" presStyleIdx="2" presStyleCnt="4">
        <dgm:presLayoutVars>
          <dgm:chMax val="0"/>
          <dgm:bulletEnabled val="1"/>
        </dgm:presLayoutVars>
      </dgm:prSet>
      <dgm:spPr/>
    </dgm:pt>
    <dgm:pt modelId="{5DC21921-9582-4161-970D-D58F82C77838}" type="pres">
      <dgm:prSet presAssocID="{DF00AEE5-09DA-4E70-B616-75DA8440C621}" presName="spacer" presStyleCnt="0"/>
      <dgm:spPr/>
    </dgm:pt>
    <dgm:pt modelId="{2ED8CA90-71AB-44E4-B689-8FAAD42C582C}" type="pres">
      <dgm:prSet presAssocID="{A7FF35A1-EFE5-43C4-9005-861D4FF52B2E}" presName="parentText" presStyleLbl="node1" presStyleIdx="3" presStyleCnt="4">
        <dgm:presLayoutVars>
          <dgm:chMax val="0"/>
          <dgm:bulletEnabled val="1"/>
        </dgm:presLayoutVars>
      </dgm:prSet>
      <dgm:spPr/>
    </dgm:pt>
  </dgm:ptLst>
  <dgm:cxnLst>
    <dgm:cxn modelId="{EBD06D09-6AF8-4D92-BE70-B675686AF9BF}" type="presOf" srcId="{A7FF35A1-EFE5-43C4-9005-861D4FF52B2E}" destId="{2ED8CA90-71AB-44E4-B689-8FAAD42C582C}" srcOrd="0" destOrd="0" presId="urn:microsoft.com/office/officeart/2005/8/layout/vList2"/>
    <dgm:cxn modelId="{A9458923-E5C7-4A51-A1DE-26AE6D9EB0AD}" srcId="{881C3932-F1A2-49B6-8FF2-BF75F6255EA7}" destId="{29CC3728-6F3E-40F3-9254-5DE23D78BE30}" srcOrd="1" destOrd="0" parTransId="{BE01FA26-B123-49A9-902E-D305C6160A72}" sibTransId="{79713B90-B2D7-4FEE-BEE0-AAD7E0279063}"/>
    <dgm:cxn modelId="{55ABA028-D32A-4C56-B4B3-A5909E948B9C}" type="presOf" srcId="{20AB5F05-1845-4C09-AEA6-10E6921E75FA}" destId="{DA542C34-796B-43D6-AD59-DDF7EB61FC5F}" srcOrd="0" destOrd="0" presId="urn:microsoft.com/office/officeart/2005/8/layout/vList2"/>
    <dgm:cxn modelId="{DC11A345-4FD4-4143-87DA-6F9C3A59A049}" srcId="{881C3932-F1A2-49B6-8FF2-BF75F6255EA7}" destId="{6B5E4A4E-631D-440D-ABB9-4A8BCCD550E2}" srcOrd="2" destOrd="0" parTransId="{2C2C8CEF-3168-404B-9C8A-8EE3D787B4A1}" sibTransId="{DF00AEE5-09DA-4E70-B616-75DA8440C621}"/>
    <dgm:cxn modelId="{4BA7CC4F-7845-468D-AC8F-DCC01912F7C2}" srcId="{881C3932-F1A2-49B6-8FF2-BF75F6255EA7}" destId="{A7FF35A1-EFE5-43C4-9005-861D4FF52B2E}" srcOrd="3" destOrd="0" parTransId="{0517914A-188A-41C3-B704-24FCF5E78C4B}" sibTransId="{9AD6EBE8-5BDE-4426-AE72-B05F3D5F4EB8}"/>
    <dgm:cxn modelId="{FC803873-053D-40C8-824C-A88CB999AFEC}" type="presOf" srcId="{29CC3728-6F3E-40F3-9254-5DE23D78BE30}" destId="{7A5F5775-1AA6-4E1B-A415-014279B1A22B}" srcOrd="0" destOrd="0" presId="urn:microsoft.com/office/officeart/2005/8/layout/vList2"/>
    <dgm:cxn modelId="{F22B7985-C0D8-4A25-A0FB-EC940CED5AF8}" srcId="{881C3932-F1A2-49B6-8FF2-BF75F6255EA7}" destId="{20AB5F05-1845-4C09-AEA6-10E6921E75FA}" srcOrd="0" destOrd="0" parTransId="{2BCE7D00-9134-453F-93F4-1AEFC954BC6E}" sibTransId="{A3A6E904-669A-4C91-93DC-B7294DD0D7A7}"/>
    <dgm:cxn modelId="{2C23CF8F-8B5A-4206-B164-C3848275D1B7}" type="presOf" srcId="{881C3932-F1A2-49B6-8FF2-BF75F6255EA7}" destId="{BA23AA51-3E1A-401F-9B39-7BFB6B81B06E}" srcOrd="0" destOrd="0" presId="urn:microsoft.com/office/officeart/2005/8/layout/vList2"/>
    <dgm:cxn modelId="{C00BA9C9-0069-4E12-AD62-C28F0E14A803}" type="presOf" srcId="{6B5E4A4E-631D-440D-ABB9-4A8BCCD550E2}" destId="{BEAF1ED5-5890-411C-822C-17D44CE24ACB}" srcOrd="0" destOrd="0" presId="urn:microsoft.com/office/officeart/2005/8/layout/vList2"/>
    <dgm:cxn modelId="{641E9CAA-BAEC-4578-B444-9F0695C35C9D}" type="presParOf" srcId="{BA23AA51-3E1A-401F-9B39-7BFB6B81B06E}" destId="{DA542C34-796B-43D6-AD59-DDF7EB61FC5F}" srcOrd="0" destOrd="0" presId="urn:microsoft.com/office/officeart/2005/8/layout/vList2"/>
    <dgm:cxn modelId="{3B2B60B7-A195-4CFB-8F57-59F1EAC3EFC7}" type="presParOf" srcId="{BA23AA51-3E1A-401F-9B39-7BFB6B81B06E}" destId="{BE3AE0F5-4676-44C0-9D04-3DC49233C2F6}" srcOrd="1" destOrd="0" presId="urn:microsoft.com/office/officeart/2005/8/layout/vList2"/>
    <dgm:cxn modelId="{1B81A728-BF9C-429A-93F8-0A76CFE941A1}" type="presParOf" srcId="{BA23AA51-3E1A-401F-9B39-7BFB6B81B06E}" destId="{7A5F5775-1AA6-4E1B-A415-014279B1A22B}" srcOrd="2" destOrd="0" presId="urn:microsoft.com/office/officeart/2005/8/layout/vList2"/>
    <dgm:cxn modelId="{20458322-A6BB-4B9C-A497-578E0D48BBFB}" type="presParOf" srcId="{BA23AA51-3E1A-401F-9B39-7BFB6B81B06E}" destId="{B573D408-C465-4956-AA02-C9927B73C33D}" srcOrd="3" destOrd="0" presId="urn:microsoft.com/office/officeart/2005/8/layout/vList2"/>
    <dgm:cxn modelId="{DEBD4E23-3A34-4169-9BC4-7DB90731E32E}" type="presParOf" srcId="{BA23AA51-3E1A-401F-9B39-7BFB6B81B06E}" destId="{BEAF1ED5-5890-411C-822C-17D44CE24ACB}" srcOrd="4" destOrd="0" presId="urn:microsoft.com/office/officeart/2005/8/layout/vList2"/>
    <dgm:cxn modelId="{193D988C-380B-40E5-98E2-DE771F2BF713}" type="presParOf" srcId="{BA23AA51-3E1A-401F-9B39-7BFB6B81B06E}" destId="{5DC21921-9582-4161-970D-D58F82C77838}" srcOrd="5" destOrd="0" presId="urn:microsoft.com/office/officeart/2005/8/layout/vList2"/>
    <dgm:cxn modelId="{B151C3CD-5BFF-49E6-B003-EF6071A704BA}" type="presParOf" srcId="{BA23AA51-3E1A-401F-9B39-7BFB6B81B06E}" destId="{2ED8CA90-71AB-44E4-B689-8FAAD42C582C}"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542C34-796B-43D6-AD59-DDF7EB61FC5F}">
      <dsp:nvSpPr>
        <dsp:cNvPr id="0" name=""/>
        <dsp:cNvSpPr/>
      </dsp:nvSpPr>
      <dsp:spPr>
        <a:xfrm>
          <a:off x="0" y="277252"/>
          <a:ext cx="6594475" cy="120458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Data clean-up was necessary. The data set had columns with missing cells and entire rows which were unnecessary for our purposes. </a:t>
          </a:r>
        </a:p>
      </dsp:txBody>
      <dsp:txXfrm>
        <a:off x="58803" y="336055"/>
        <a:ext cx="6476869" cy="1086982"/>
      </dsp:txXfrm>
    </dsp:sp>
    <dsp:sp modelId="{7A5F5775-1AA6-4E1B-A415-014279B1A22B}">
      <dsp:nvSpPr>
        <dsp:cNvPr id="0" name=""/>
        <dsp:cNvSpPr/>
      </dsp:nvSpPr>
      <dsp:spPr>
        <a:xfrm>
          <a:off x="0" y="1530800"/>
          <a:ext cx="6594475" cy="1204588"/>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Used loc function and list comprehension on some data points and using the drop function for entire columns.</a:t>
          </a:r>
        </a:p>
      </dsp:txBody>
      <dsp:txXfrm>
        <a:off x="58803" y="1589603"/>
        <a:ext cx="6476869" cy="1086982"/>
      </dsp:txXfrm>
    </dsp:sp>
    <dsp:sp modelId="{BEAF1ED5-5890-411C-822C-17D44CE24ACB}">
      <dsp:nvSpPr>
        <dsp:cNvPr id="0" name=""/>
        <dsp:cNvSpPr/>
      </dsp:nvSpPr>
      <dsp:spPr>
        <a:xfrm>
          <a:off x="0" y="2784349"/>
          <a:ext cx="6594475" cy="1204588"/>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The most difficult element to clean was the needed date data which was embedded in a complex string under the ‘Sample ID’ column. This required using the </a:t>
          </a:r>
          <a:r>
            <a:rPr lang="en-US" sz="1700" kern="1200" dirty="0" err="1"/>
            <a:t>pandas.dataframe.str.slice</a:t>
          </a:r>
          <a:r>
            <a:rPr lang="en-US" sz="1700" kern="1200" dirty="0"/>
            <a:t>() function to target the needed data. </a:t>
          </a:r>
        </a:p>
      </dsp:txBody>
      <dsp:txXfrm>
        <a:off x="58803" y="2843152"/>
        <a:ext cx="6476869" cy="1086982"/>
      </dsp:txXfrm>
    </dsp:sp>
    <dsp:sp modelId="{2ED8CA90-71AB-44E4-B689-8FAAD42C582C}">
      <dsp:nvSpPr>
        <dsp:cNvPr id="0" name=""/>
        <dsp:cNvSpPr/>
      </dsp:nvSpPr>
      <dsp:spPr>
        <a:xfrm>
          <a:off x="0" y="4037897"/>
          <a:ext cx="6594475" cy="1204588"/>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The </a:t>
          </a:r>
          <a:r>
            <a:rPr lang="en-US" sz="1700" kern="1200" dirty="0" err="1"/>
            <a:t>pandas.dataframe.to_datetime</a:t>
          </a:r>
          <a:r>
            <a:rPr lang="en-US" sz="1700" kern="1200" dirty="0"/>
            <a:t>() function required the string to be rearranged which required slicing out small pieces of the string and then bringing them all back together by concatenating them adding columns together into a new column variable named ‘Months.’</a:t>
          </a:r>
        </a:p>
      </dsp:txBody>
      <dsp:txXfrm>
        <a:off x="58803" y="4096700"/>
        <a:ext cx="6476869" cy="108698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602B44-BE26-492B-9E86-8E02BF2739E7}" type="datetimeFigureOut">
              <a:rPr lang="en-US" smtClean="0"/>
              <a:t>3/22/2020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1F9337-2D75-455B-BB63-8C345B45307E}" type="slidenum">
              <a:rPr lang="en-US" smtClean="0"/>
              <a:t>‹#›</a:t>
            </a:fld>
            <a:endParaRPr lang="en-US"/>
          </a:p>
        </p:txBody>
      </p:sp>
    </p:spTree>
    <p:extLst>
      <p:ext uri="{BB962C8B-B14F-4D97-AF65-F5344CB8AC3E}">
        <p14:creationId xmlns:p14="http://schemas.microsoft.com/office/powerpoint/2010/main" val="4182990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rachel</a:t>
            </a:r>
            <a:endParaRPr lang="en-US" dirty="0"/>
          </a:p>
        </p:txBody>
      </p:sp>
      <p:sp>
        <p:nvSpPr>
          <p:cNvPr id="4" name="Slide Number Placeholder 3"/>
          <p:cNvSpPr>
            <a:spLocks noGrp="1"/>
          </p:cNvSpPr>
          <p:nvPr>
            <p:ph type="sldNum" sz="quarter" idx="5"/>
          </p:nvPr>
        </p:nvSpPr>
        <p:spPr/>
        <p:txBody>
          <a:bodyPr/>
          <a:lstStyle/>
          <a:p>
            <a:fld id="{121F9337-2D75-455B-BB63-8C345B45307E}" type="slidenum">
              <a:rPr lang="en-US" smtClean="0"/>
              <a:t>1</a:t>
            </a:fld>
            <a:endParaRPr lang="en-US"/>
          </a:p>
        </p:txBody>
      </p:sp>
    </p:spTree>
    <p:extLst>
      <p:ext uri="{BB962C8B-B14F-4D97-AF65-F5344CB8AC3E}">
        <p14:creationId xmlns:p14="http://schemas.microsoft.com/office/powerpoint/2010/main" val="39116815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Jeff</a:t>
            </a:r>
          </a:p>
        </p:txBody>
      </p:sp>
      <p:sp>
        <p:nvSpPr>
          <p:cNvPr id="4" name="Slide Number Placeholder 3"/>
          <p:cNvSpPr>
            <a:spLocks noGrp="1"/>
          </p:cNvSpPr>
          <p:nvPr>
            <p:ph type="sldNum" sz="quarter" idx="5"/>
          </p:nvPr>
        </p:nvSpPr>
        <p:spPr/>
        <p:txBody>
          <a:bodyPr/>
          <a:lstStyle/>
          <a:p>
            <a:fld id="{121F9337-2D75-455B-BB63-8C345B45307E}" type="slidenum">
              <a:rPr lang="en-US" smtClean="0"/>
              <a:t>10</a:t>
            </a:fld>
            <a:endParaRPr lang="en-US"/>
          </a:p>
        </p:txBody>
      </p:sp>
    </p:spTree>
    <p:extLst>
      <p:ext uri="{BB962C8B-B14F-4D97-AF65-F5344CB8AC3E}">
        <p14:creationId xmlns:p14="http://schemas.microsoft.com/office/powerpoint/2010/main" val="1777507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jeff</a:t>
            </a:r>
            <a:endParaRPr lang="en-US" dirty="0"/>
          </a:p>
        </p:txBody>
      </p:sp>
      <p:sp>
        <p:nvSpPr>
          <p:cNvPr id="4" name="Slide Number Placeholder 3"/>
          <p:cNvSpPr>
            <a:spLocks noGrp="1"/>
          </p:cNvSpPr>
          <p:nvPr>
            <p:ph type="sldNum" sz="quarter" idx="5"/>
          </p:nvPr>
        </p:nvSpPr>
        <p:spPr/>
        <p:txBody>
          <a:bodyPr/>
          <a:lstStyle/>
          <a:p>
            <a:fld id="{121F9337-2D75-455B-BB63-8C345B45307E}" type="slidenum">
              <a:rPr lang="en-US" smtClean="0"/>
              <a:t>11</a:t>
            </a:fld>
            <a:endParaRPr lang="en-US"/>
          </a:p>
        </p:txBody>
      </p:sp>
    </p:spTree>
    <p:extLst>
      <p:ext uri="{BB962C8B-B14F-4D97-AF65-F5344CB8AC3E}">
        <p14:creationId xmlns:p14="http://schemas.microsoft.com/office/powerpoint/2010/main" val="723540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jeff</a:t>
            </a:r>
            <a:endParaRPr lang="en-US" dirty="0"/>
          </a:p>
        </p:txBody>
      </p:sp>
      <p:sp>
        <p:nvSpPr>
          <p:cNvPr id="4" name="Slide Number Placeholder 3"/>
          <p:cNvSpPr>
            <a:spLocks noGrp="1"/>
          </p:cNvSpPr>
          <p:nvPr>
            <p:ph type="sldNum" sz="quarter" idx="5"/>
          </p:nvPr>
        </p:nvSpPr>
        <p:spPr/>
        <p:txBody>
          <a:bodyPr/>
          <a:lstStyle/>
          <a:p>
            <a:fld id="{121F9337-2D75-455B-BB63-8C345B45307E}" type="slidenum">
              <a:rPr lang="en-US" smtClean="0"/>
              <a:t>12</a:t>
            </a:fld>
            <a:endParaRPr lang="en-US"/>
          </a:p>
        </p:txBody>
      </p:sp>
    </p:spTree>
    <p:extLst>
      <p:ext uri="{BB962C8B-B14F-4D97-AF65-F5344CB8AC3E}">
        <p14:creationId xmlns:p14="http://schemas.microsoft.com/office/powerpoint/2010/main" val="3919125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Jeff</a:t>
            </a:r>
          </a:p>
        </p:txBody>
      </p:sp>
      <p:sp>
        <p:nvSpPr>
          <p:cNvPr id="4" name="Slide Number Placeholder 3"/>
          <p:cNvSpPr>
            <a:spLocks noGrp="1"/>
          </p:cNvSpPr>
          <p:nvPr>
            <p:ph type="sldNum" sz="quarter" idx="5"/>
          </p:nvPr>
        </p:nvSpPr>
        <p:spPr/>
        <p:txBody>
          <a:bodyPr/>
          <a:lstStyle/>
          <a:p>
            <a:fld id="{121F9337-2D75-455B-BB63-8C345B45307E}" type="slidenum">
              <a:rPr lang="en-US" smtClean="0"/>
              <a:t>13</a:t>
            </a:fld>
            <a:endParaRPr lang="en-US"/>
          </a:p>
        </p:txBody>
      </p:sp>
    </p:spTree>
    <p:extLst>
      <p:ext uri="{BB962C8B-B14F-4D97-AF65-F5344CB8AC3E}">
        <p14:creationId xmlns:p14="http://schemas.microsoft.com/office/powerpoint/2010/main" val="313928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Jesse</a:t>
            </a:r>
          </a:p>
        </p:txBody>
      </p:sp>
      <p:sp>
        <p:nvSpPr>
          <p:cNvPr id="4" name="Slide Number Placeholder 3"/>
          <p:cNvSpPr>
            <a:spLocks noGrp="1"/>
          </p:cNvSpPr>
          <p:nvPr>
            <p:ph type="sldNum" sz="quarter" idx="5"/>
          </p:nvPr>
        </p:nvSpPr>
        <p:spPr/>
        <p:txBody>
          <a:bodyPr/>
          <a:lstStyle/>
          <a:p>
            <a:fld id="{121F9337-2D75-455B-BB63-8C345B45307E}" type="slidenum">
              <a:rPr lang="en-US" smtClean="0"/>
              <a:t>14</a:t>
            </a:fld>
            <a:endParaRPr lang="en-US"/>
          </a:p>
        </p:txBody>
      </p:sp>
    </p:spTree>
    <p:extLst>
      <p:ext uri="{BB962C8B-B14F-4D97-AF65-F5344CB8AC3E}">
        <p14:creationId xmlns:p14="http://schemas.microsoft.com/office/powerpoint/2010/main" val="8256441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Jesse</a:t>
            </a:r>
          </a:p>
        </p:txBody>
      </p:sp>
      <p:sp>
        <p:nvSpPr>
          <p:cNvPr id="4" name="Slide Number Placeholder 3"/>
          <p:cNvSpPr>
            <a:spLocks noGrp="1"/>
          </p:cNvSpPr>
          <p:nvPr>
            <p:ph type="sldNum" sz="quarter" idx="5"/>
          </p:nvPr>
        </p:nvSpPr>
        <p:spPr/>
        <p:txBody>
          <a:bodyPr/>
          <a:lstStyle/>
          <a:p>
            <a:fld id="{121F9337-2D75-455B-BB63-8C345B45307E}" type="slidenum">
              <a:rPr lang="en-US" smtClean="0"/>
              <a:t>15</a:t>
            </a:fld>
            <a:endParaRPr lang="en-US"/>
          </a:p>
        </p:txBody>
      </p:sp>
    </p:spTree>
    <p:extLst>
      <p:ext uri="{BB962C8B-B14F-4D97-AF65-F5344CB8AC3E}">
        <p14:creationId xmlns:p14="http://schemas.microsoft.com/office/powerpoint/2010/main" val="3965597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Jesse</a:t>
            </a:r>
          </a:p>
        </p:txBody>
      </p:sp>
      <p:sp>
        <p:nvSpPr>
          <p:cNvPr id="4" name="Slide Number Placeholder 3"/>
          <p:cNvSpPr>
            <a:spLocks noGrp="1"/>
          </p:cNvSpPr>
          <p:nvPr>
            <p:ph type="sldNum" sz="quarter" idx="5"/>
          </p:nvPr>
        </p:nvSpPr>
        <p:spPr/>
        <p:txBody>
          <a:bodyPr/>
          <a:lstStyle/>
          <a:p>
            <a:fld id="{121F9337-2D75-455B-BB63-8C345B45307E}" type="slidenum">
              <a:rPr lang="en-US" smtClean="0"/>
              <a:t>16</a:t>
            </a:fld>
            <a:endParaRPr lang="en-US"/>
          </a:p>
        </p:txBody>
      </p:sp>
    </p:spTree>
    <p:extLst>
      <p:ext uri="{BB962C8B-B14F-4D97-AF65-F5344CB8AC3E}">
        <p14:creationId xmlns:p14="http://schemas.microsoft.com/office/powerpoint/2010/main" val="2900779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Jesse</a:t>
            </a:r>
          </a:p>
        </p:txBody>
      </p:sp>
      <p:sp>
        <p:nvSpPr>
          <p:cNvPr id="4" name="Slide Number Placeholder 3"/>
          <p:cNvSpPr>
            <a:spLocks noGrp="1"/>
          </p:cNvSpPr>
          <p:nvPr>
            <p:ph type="sldNum" sz="quarter" idx="5"/>
          </p:nvPr>
        </p:nvSpPr>
        <p:spPr/>
        <p:txBody>
          <a:bodyPr/>
          <a:lstStyle/>
          <a:p>
            <a:fld id="{121F9337-2D75-455B-BB63-8C345B45307E}" type="slidenum">
              <a:rPr lang="en-US" smtClean="0"/>
              <a:t>17</a:t>
            </a:fld>
            <a:endParaRPr lang="en-US"/>
          </a:p>
        </p:txBody>
      </p:sp>
    </p:spTree>
    <p:extLst>
      <p:ext uri="{BB962C8B-B14F-4D97-AF65-F5344CB8AC3E}">
        <p14:creationId xmlns:p14="http://schemas.microsoft.com/office/powerpoint/2010/main" val="32552911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Jesse</a:t>
            </a:r>
          </a:p>
        </p:txBody>
      </p:sp>
      <p:sp>
        <p:nvSpPr>
          <p:cNvPr id="4" name="Slide Number Placeholder 3"/>
          <p:cNvSpPr>
            <a:spLocks noGrp="1"/>
          </p:cNvSpPr>
          <p:nvPr>
            <p:ph type="sldNum" sz="quarter" idx="5"/>
          </p:nvPr>
        </p:nvSpPr>
        <p:spPr/>
        <p:txBody>
          <a:bodyPr/>
          <a:lstStyle/>
          <a:p>
            <a:fld id="{121F9337-2D75-455B-BB63-8C345B45307E}" type="slidenum">
              <a:rPr lang="en-US" smtClean="0"/>
              <a:t>18</a:t>
            </a:fld>
            <a:endParaRPr lang="en-US"/>
          </a:p>
        </p:txBody>
      </p:sp>
    </p:spTree>
    <p:extLst>
      <p:ext uri="{BB962C8B-B14F-4D97-AF65-F5344CB8AC3E}">
        <p14:creationId xmlns:p14="http://schemas.microsoft.com/office/powerpoint/2010/main" val="11917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Jesse</a:t>
            </a:r>
          </a:p>
          <a:p>
            <a:r>
              <a:rPr lang="en-US" sz="1200" dirty="0"/>
              <a:t>The US Pesticide Total Average Concentration graph shows the total average concentration of detected pesticides in samples across the United States within the indicated month from 2007 to 2008. We assert the concentration of pesticide in honey indicates more or lesser use of said pesticide. There was a clear spike in pesticide concentration between 2008-05 and 2008-09.</a:t>
            </a:r>
          </a:p>
          <a:p>
            <a:r>
              <a:rPr lang="en-US" sz="1200" dirty="0"/>
              <a:t>The Concentration of Pesticides by State 2007-2008 shows the average concentration of pesticide by pesticide per state. It is immediately clear the most used pesticide across the set is 2,4-dimethylphenyl formamide. The only thing we can tell you about it is also found on catfish. It is important to note that sample collection data across states were not uniform, however, the data represents average concentration by pesticide so the results are adjusted.</a:t>
            </a:r>
          </a:p>
          <a:p>
            <a:endParaRPr lang="en-US" dirty="0"/>
          </a:p>
        </p:txBody>
      </p:sp>
      <p:sp>
        <p:nvSpPr>
          <p:cNvPr id="4" name="Slide Number Placeholder 3"/>
          <p:cNvSpPr>
            <a:spLocks noGrp="1"/>
          </p:cNvSpPr>
          <p:nvPr>
            <p:ph type="sldNum" sz="quarter" idx="5"/>
          </p:nvPr>
        </p:nvSpPr>
        <p:spPr/>
        <p:txBody>
          <a:bodyPr/>
          <a:lstStyle/>
          <a:p>
            <a:fld id="{121F9337-2D75-455B-BB63-8C345B45307E}" type="slidenum">
              <a:rPr lang="en-US" smtClean="0"/>
              <a:t>19</a:t>
            </a:fld>
            <a:endParaRPr lang="en-US"/>
          </a:p>
        </p:txBody>
      </p:sp>
    </p:spTree>
    <p:extLst>
      <p:ext uri="{BB962C8B-B14F-4D97-AF65-F5344CB8AC3E}">
        <p14:creationId xmlns:p14="http://schemas.microsoft.com/office/powerpoint/2010/main" val="1911632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rachel</a:t>
            </a:r>
            <a:endParaRPr lang="en-US" dirty="0"/>
          </a:p>
        </p:txBody>
      </p:sp>
      <p:sp>
        <p:nvSpPr>
          <p:cNvPr id="4" name="Slide Number Placeholder 3"/>
          <p:cNvSpPr>
            <a:spLocks noGrp="1"/>
          </p:cNvSpPr>
          <p:nvPr>
            <p:ph type="sldNum" sz="quarter" idx="5"/>
          </p:nvPr>
        </p:nvSpPr>
        <p:spPr/>
        <p:txBody>
          <a:bodyPr/>
          <a:lstStyle/>
          <a:p>
            <a:fld id="{121F9337-2D75-455B-BB63-8C345B45307E}" type="slidenum">
              <a:rPr lang="en-US" smtClean="0"/>
              <a:t>2</a:t>
            </a:fld>
            <a:endParaRPr lang="en-US"/>
          </a:p>
        </p:txBody>
      </p:sp>
    </p:spTree>
    <p:extLst>
      <p:ext uri="{BB962C8B-B14F-4D97-AF65-F5344CB8AC3E}">
        <p14:creationId xmlns:p14="http://schemas.microsoft.com/office/powerpoint/2010/main" val="4384484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Matthew</a:t>
            </a:r>
          </a:p>
        </p:txBody>
      </p:sp>
      <p:sp>
        <p:nvSpPr>
          <p:cNvPr id="4" name="Slide Number Placeholder 3"/>
          <p:cNvSpPr>
            <a:spLocks noGrp="1"/>
          </p:cNvSpPr>
          <p:nvPr>
            <p:ph type="sldNum" sz="quarter" idx="5"/>
          </p:nvPr>
        </p:nvSpPr>
        <p:spPr/>
        <p:txBody>
          <a:bodyPr/>
          <a:lstStyle/>
          <a:p>
            <a:fld id="{121F9337-2D75-455B-BB63-8C345B45307E}" type="slidenum">
              <a:rPr lang="en-US" smtClean="0"/>
              <a:t>27</a:t>
            </a:fld>
            <a:endParaRPr lang="en-US"/>
          </a:p>
        </p:txBody>
      </p:sp>
    </p:spTree>
    <p:extLst>
      <p:ext uri="{BB962C8B-B14F-4D97-AF65-F5344CB8AC3E}">
        <p14:creationId xmlns:p14="http://schemas.microsoft.com/office/powerpoint/2010/main" val="772653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Matthew</a:t>
            </a:r>
          </a:p>
          <a:p>
            <a:r>
              <a:rPr lang="en-US" sz="1200" dirty="0">
                <a:solidFill>
                  <a:srgbClr val="FFFFFF"/>
                </a:solidFill>
              </a:rPr>
              <a:t>. I began with honey production data over 5 year intervals, ending with line graphs to display the census data of honey production for both Texas and then the U.S. as a whole. </a:t>
            </a:r>
            <a:endParaRPr lang="en-US" dirty="0"/>
          </a:p>
        </p:txBody>
      </p:sp>
      <p:sp>
        <p:nvSpPr>
          <p:cNvPr id="4" name="Slide Number Placeholder 3"/>
          <p:cNvSpPr>
            <a:spLocks noGrp="1"/>
          </p:cNvSpPr>
          <p:nvPr>
            <p:ph type="sldNum" sz="quarter" idx="5"/>
          </p:nvPr>
        </p:nvSpPr>
        <p:spPr/>
        <p:txBody>
          <a:bodyPr/>
          <a:lstStyle/>
          <a:p>
            <a:fld id="{121F9337-2D75-455B-BB63-8C345B45307E}" type="slidenum">
              <a:rPr lang="en-US" smtClean="0"/>
              <a:t>28</a:t>
            </a:fld>
            <a:endParaRPr lang="en-US"/>
          </a:p>
        </p:txBody>
      </p:sp>
    </p:spTree>
    <p:extLst>
      <p:ext uri="{BB962C8B-B14F-4D97-AF65-F5344CB8AC3E}">
        <p14:creationId xmlns:p14="http://schemas.microsoft.com/office/powerpoint/2010/main" val="1846185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Matthew</a:t>
            </a:r>
          </a:p>
        </p:txBody>
      </p:sp>
      <p:sp>
        <p:nvSpPr>
          <p:cNvPr id="4" name="Slide Number Placeholder 3"/>
          <p:cNvSpPr>
            <a:spLocks noGrp="1"/>
          </p:cNvSpPr>
          <p:nvPr>
            <p:ph type="sldNum" sz="quarter" idx="5"/>
          </p:nvPr>
        </p:nvSpPr>
        <p:spPr/>
        <p:txBody>
          <a:bodyPr/>
          <a:lstStyle/>
          <a:p>
            <a:fld id="{121F9337-2D75-455B-BB63-8C345B45307E}" type="slidenum">
              <a:rPr lang="en-US" smtClean="0"/>
              <a:t>30</a:t>
            </a:fld>
            <a:endParaRPr lang="en-US"/>
          </a:p>
        </p:txBody>
      </p:sp>
    </p:spTree>
    <p:extLst>
      <p:ext uri="{BB962C8B-B14F-4D97-AF65-F5344CB8AC3E}">
        <p14:creationId xmlns:p14="http://schemas.microsoft.com/office/powerpoint/2010/main" val="27525393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observations help raise further questions from an economic perspective and will hopefully draw more interest into seeking answers into how our environment and agricultural practices can affect our businesses as well</a:t>
            </a:r>
          </a:p>
        </p:txBody>
      </p:sp>
      <p:sp>
        <p:nvSpPr>
          <p:cNvPr id="4" name="Slide Number Placeholder 3"/>
          <p:cNvSpPr>
            <a:spLocks noGrp="1"/>
          </p:cNvSpPr>
          <p:nvPr>
            <p:ph type="sldNum" sz="quarter" idx="5"/>
          </p:nvPr>
        </p:nvSpPr>
        <p:spPr/>
        <p:txBody>
          <a:bodyPr/>
          <a:lstStyle/>
          <a:p>
            <a:fld id="{121F9337-2D75-455B-BB63-8C345B45307E}" type="slidenum">
              <a:rPr lang="en-US" smtClean="0"/>
              <a:t>32</a:t>
            </a:fld>
            <a:endParaRPr lang="en-US"/>
          </a:p>
        </p:txBody>
      </p:sp>
    </p:spTree>
    <p:extLst>
      <p:ext uri="{BB962C8B-B14F-4D97-AF65-F5344CB8AC3E}">
        <p14:creationId xmlns:p14="http://schemas.microsoft.com/office/powerpoint/2010/main" val="1196466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jesse</a:t>
            </a:r>
            <a:endParaRPr lang="en-US" dirty="0"/>
          </a:p>
        </p:txBody>
      </p:sp>
      <p:sp>
        <p:nvSpPr>
          <p:cNvPr id="4" name="Slide Number Placeholder 3"/>
          <p:cNvSpPr>
            <a:spLocks noGrp="1"/>
          </p:cNvSpPr>
          <p:nvPr>
            <p:ph type="sldNum" sz="quarter" idx="5"/>
          </p:nvPr>
        </p:nvSpPr>
        <p:spPr/>
        <p:txBody>
          <a:bodyPr/>
          <a:lstStyle/>
          <a:p>
            <a:fld id="{121F9337-2D75-455B-BB63-8C345B45307E}" type="slidenum">
              <a:rPr lang="en-US" smtClean="0"/>
              <a:t>3</a:t>
            </a:fld>
            <a:endParaRPr lang="en-US"/>
          </a:p>
        </p:txBody>
      </p:sp>
    </p:spTree>
    <p:extLst>
      <p:ext uri="{BB962C8B-B14F-4D97-AF65-F5344CB8AC3E}">
        <p14:creationId xmlns:p14="http://schemas.microsoft.com/office/powerpoint/2010/main" val="4226486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jeff</a:t>
            </a:r>
            <a:endParaRPr lang="en-US" dirty="0"/>
          </a:p>
        </p:txBody>
      </p:sp>
      <p:sp>
        <p:nvSpPr>
          <p:cNvPr id="4" name="Slide Number Placeholder 3"/>
          <p:cNvSpPr>
            <a:spLocks noGrp="1"/>
          </p:cNvSpPr>
          <p:nvPr>
            <p:ph type="sldNum" sz="quarter" idx="5"/>
          </p:nvPr>
        </p:nvSpPr>
        <p:spPr/>
        <p:txBody>
          <a:bodyPr/>
          <a:lstStyle/>
          <a:p>
            <a:fld id="{121F9337-2D75-455B-BB63-8C345B45307E}" type="slidenum">
              <a:rPr lang="en-US" smtClean="0"/>
              <a:t>4</a:t>
            </a:fld>
            <a:endParaRPr lang="en-US"/>
          </a:p>
        </p:txBody>
      </p:sp>
    </p:spTree>
    <p:extLst>
      <p:ext uri="{BB962C8B-B14F-4D97-AF65-F5344CB8AC3E}">
        <p14:creationId xmlns:p14="http://schemas.microsoft.com/office/powerpoint/2010/main" val="3756173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jeff</a:t>
            </a:r>
            <a:endParaRPr lang="en-US" dirty="0"/>
          </a:p>
        </p:txBody>
      </p:sp>
      <p:sp>
        <p:nvSpPr>
          <p:cNvPr id="4" name="Slide Number Placeholder 3"/>
          <p:cNvSpPr>
            <a:spLocks noGrp="1"/>
          </p:cNvSpPr>
          <p:nvPr>
            <p:ph type="sldNum" sz="quarter" idx="5"/>
          </p:nvPr>
        </p:nvSpPr>
        <p:spPr/>
        <p:txBody>
          <a:bodyPr/>
          <a:lstStyle/>
          <a:p>
            <a:fld id="{121F9337-2D75-455B-BB63-8C345B45307E}" type="slidenum">
              <a:rPr lang="en-US" smtClean="0"/>
              <a:t>5</a:t>
            </a:fld>
            <a:endParaRPr lang="en-US"/>
          </a:p>
        </p:txBody>
      </p:sp>
    </p:spTree>
    <p:extLst>
      <p:ext uri="{BB962C8B-B14F-4D97-AF65-F5344CB8AC3E}">
        <p14:creationId xmlns:p14="http://schemas.microsoft.com/office/powerpoint/2010/main" val="1443022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jeff</a:t>
            </a:r>
            <a:endParaRPr lang="en-US" dirty="0"/>
          </a:p>
        </p:txBody>
      </p:sp>
      <p:sp>
        <p:nvSpPr>
          <p:cNvPr id="4" name="Slide Number Placeholder 3"/>
          <p:cNvSpPr>
            <a:spLocks noGrp="1"/>
          </p:cNvSpPr>
          <p:nvPr>
            <p:ph type="sldNum" sz="quarter" idx="5"/>
          </p:nvPr>
        </p:nvSpPr>
        <p:spPr/>
        <p:txBody>
          <a:bodyPr/>
          <a:lstStyle/>
          <a:p>
            <a:fld id="{121F9337-2D75-455B-BB63-8C345B45307E}" type="slidenum">
              <a:rPr lang="en-US" smtClean="0"/>
              <a:t>6</a:t>
            </a:fld>
            <a:endParaRPr lang="en-US"/>
          </a:p>
        </p:txBody>
      </p:sp>
    </p:spTree>
    <p:extLst>
      <p:ext uri="{BB962C8B-B14F-4D97-AF65-F5344CB8AC3E}">
        <p14:creationId xmlns:p14="http://schemas.microsoft.com/office/powerpoint/2010/main" val="2225286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jeff</a:t>
            </a:r>
            <a:endParaRPr lang="en-US" dirty="0"/>
          </a:p>
        </p:txBody>
      </p:sp>
      <p:sp>
        <p:nvSpPr>
          <p:cNvPr id="4" name="Slide Number Placeholder 3"/>
          <p:cNvSpPr>
            <a:spLocks noGrp="1"/>
          </p:cNvSpPr>
          <p:nvPr>
            <p:ph type="sldNum" sz="quarter" idx="5"/>
          </p:nvPr>
        </p:nvSpPr>
        <p:spPr/>
        <p:txBody>
          <a:bodyPr/>
          <a:lstStyle/>
          <a:p>
            <a:fld id="{121F9337-2D75-455B-BB63-8C345B45307E}" type="slidenum">
              <a:rPr lang="en-US" smtClean="0"/>
              <a:t>7</a:t>
            </a:fld>
            <a:endParaRPr lang="en-US"/>
          </a:p>
        </p:txBody>
      </p:sp>
    </p:spTree>
    <p:extLst>
      <p:ext uri="{BB962C8B-B14F-4D97-AF65-F5344CB8AC3E}">
        <p14:creationId xmlns:p14="http://schemas.microsoft.com/office/powerpoint/2010/main" val="2899641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jeff</a:t>
            </a:r>
            <a:endParaRPr lang="en-US" dirty="0"/>
          </a:p>
        </p:txBody>
      </p:sp>
      <p:sp>
        <p:nvSpPr>
          <p:cNvPr id="4" name="Slide Number Placeholder 3"/>
          <p:cNvSpPr>
            <a:spLocks noGrp="1"/>
          </p:cNvSpPr>
          <p:nvPr>
            <p:ph type="sldNum" sz="quarter" idx="5"/>
          </p:nvPr>
        </p:nvSpPr>
        <p:spPr/>
        <p:txBody>
          <a:bodyPr/>
          <a:lstStyle/>
          <a:p>
            <a:fld id="{121F9337-2D75-455B-BB63-8C345B45307E}" type="slidenum">
              <a:rPr lang="en-US" smtClean="0"/>
              <a:t>8</a:t>
            </a:fld>
            <a:endParaRPr lang="en-US"/>
          </a:p>
        </p:txBody>
      </p:sp>
    </p:spTree>
    <p:extLst>
      <p:ext uri="{BB962C8B-B14F-4D97-AF65-F5344CB8AC3E}">
        <p14:creationId xmlns:p14="http://schemas.microsoft.com/office/powerpoint/2010/main" val="2689008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jeff</a:t>
            </a:r>
            <a:endParaRPr lang="en-US" dirty="0"/>
          </a:p>
        </p:txBody>
      </p:sp>
      <p:sp>
        <p:nvSpPr>
          <p:cNvPr id="4" name="Slide Number Placeholder 3"/>
          <p:cNvSpPr>
            <a:spLocks noGrp="1"/>
          </p:cNvSpPr>
          <p:nvPr>
            <p:ph type="sldNum" sz="quarter" idx="5"/>
          </p:nvPr>
        </p:nvSpPr>
        <p:spPr/>
        <p:txBody>
          <a:bodyPr/>
          <a:lstStyle/>
          <a:p>
            <a:fld id="{121F9337-2D75-455B-BB63-8C345B45307E}" type="slidenum">
              <a:rPr lang="en-US" smtClean="0"/>
              <a:t>9</a:t>
            </a:fld>
            <a:endParaRPr lang="en-US"/>
          </a:p>
        </p:txBody>
      </p:sp>
    </p:spTree>
    <p:extLst>
      <p:ext uri="{BB962C8B-B14F-4D97-AF65-F5344CB8AC3E}">
        <p14:creationId xmlns:p14="http://schemas.microsoft.com/office/powerpoint/2010/main" val="718613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A18A0-32CB-4158-8873-245AB44191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FE7FE5E-4EC9-4B8C-9248-E56ACF6C71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7A626D-111C-4C4A-AB6A-966D239D0AFF}"/>
              </a:ext>
            </a:extLst>
          </p:cNvPr>
          <p:cNvSpPr>
            <a:spLocks noGrp="1"/>
          </p:cNvSpPr>
          <p:nvPr>
            <p:ph type="dt" sz="half" idx="10"/>
          </p:nvPr>
        </p:nvSpPr>
        <p:spPr/>
        <p:txBody>
          <a:bodyPr/>
          <a:lstStyle/>
          <a:p>
            <a:fld id="{3AFEEA85-3732-4620-9FEA-8EB9A4D9ADAC}" type="datetimeFigureOut">
              <a:rPr lang="en-US" smtClean="0"/>
              <a:t>3/21/2020</a:t>
            </a:fld>
            <a:endParaRPr lang="en-US"/>
          </a:p>
        </p:txBody>
      </p:sp>
      <p:sp>
        <p:nvSpPr>
          <p:cNvPr id="5" name="Footer Placeholder 4">
            <a:extLst>
              <a:ext uri="{FF2B5EF4-FFF2-40B4-BE49-F238E27FC236}">
                <a16:creationId xmlns:a16="http://schemas.microsoft.com/office/drawing/2014/main" id="{27F48AC5-74A8-4BD3-B251-FD165717EF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3ED808-03D9-4FC7-A104-4E414508B667}"/>
              </a:ext>
            </a:extLst>
          </p:cNvPr>
          <p:cNvSpPr>
            <a:spLocks noGrp="1"/>
          </p:cNvSpPr>
          <p:nvPr>
            <p:ph type="sldNum" sz="quarter" idx="12"/>
          </p:nvPr>
        </p:nvSpPr>
        <p:spPr/>
        <p:txBody>
          <a:bodyPr/>
          <a:lstStyle/>
          <a:p>
            <a:fld id="{705DA105-A459-485D-8C61-874E6819A91F}" type="slidenum">
              <a:rPr lang="en-US" smtClean="0"/>
              <a:t>‹#›</a:t>
            </a:fld>
            <a:endParaRPr lang="en-US"/>
          </a:p>
        </p:txBody>
      </p:sp>
    </p:spTree>
    <p:extLst>
      <p:ext uri="{BB962C8B-B14F-4D97-AF65-F5344CB8AC3E}">
        <p14:creationId xmlns:p14="http://schemas.microsoft.com/office/powerpoint/2010/main" val="3762131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C3BF2-217A-4A37-B635-25841CF9B8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7CC1C6D-D342-4084-A832-E9CD36995A0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E926D0-102F-4E32-95BB-40EBDC0FE476}"/>
              </a:ext>
            </a:extLst>
          </p:cNvPr>
          <p:cNvSpPr>
            <a:spLocks noGrp="1"/>
          </p:cNvSpPr>
          <p:nvPr>
            <p:ph type="dt" sz="half" idx="10"/>
          </p:nvPr>
        </p:nvSpPr>
        <p:spPr/>
        <p:txBody>
          <a:bodyPr/>
          <a:lstStyle/>
          <a:p>
            <a:fld id="{3AFEEA85-3732-4620-9FEA-8EB9A4D9ADAC}" type="datetimeFigureOut">
              <a:rPr lang="en-US" smtClean="0"/>
              <a:t>3/21/2020</a:t>
            </a:fld>
            <a:endParaRPr lang="en-US"/>
          </a:p>
        </p:txBody>
      </p:sp>
      <p:sp>
        <p:nvSpPr>
          <p:cNvPr id="5" name="Footer Placeholder 4">
            <a:extLst>
              <a:ext uri="{FF2B5EF4-FFF2-40B4-BE49-F238E27FC236}">
                <a16:creationId xmlns:a16="http://schemas.microsoft.com/office/drawing/2014/main" id="{FDCAE4F0-516B-40EB-94C6-BCA14F4A76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6F587E-849E-4668-A7E1-4A23B7C14E3B}"/>
              </a:ext>
            </a:extLst>
          </p:cNvPr>
          <p:cNvSpPr>
            <a:spLocks noGrp="1"/>
          </p:cNvSpPr>
          <p:nvPr>
            <p:ph type="sldNum" sz="quarter" idx="12"/>
          </p:nvPr>
        </p:nvSpPr>
        <p:spPr/>
        <p:txBody>
          <a:bodyPr/>
          <a:lstStyle/>
          <a:p>
            <a:fld id="{705DA105-A459-485D-8C61-874E6819A91F}" type="slidenum">
              <a:rPr lang="en-US" smtClean="0"/>
              <a:t>‹#›</a:t>
            </a:fld>
            <a:endParaRPr lang="en-US"/>
          </a:p>
        </p:txBody>
      </p:sp>
    </p:spTree>
    <p:extLst>
      <p:ext uri="{BB962C8B-B14F-4D97-AF65-F5344CB8AC3E}">
        <p14:creationId xmlns:p14="http://schemas.microsoft.com/office/powerpoint/2010/main" val="3755828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A28B05-A49A-446E-A956-D2310596382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9ADBCF-5D7E-49DB-AED2-B73A35E3890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DD83F5-AF4C-47A3-B3DA-FEF8C3D4BFB2}"/>
              </a:ext>
            </a:extLst>
          </p:cNvPr>
          <p:cNvSpPr>
            <a:spLocks noGrp="1"/>
          </p:cNvSpPr>
          <p:nvPr>
            <p:ph type="dt" sz="half" idx="10"/>
          </p:nvPr>
        </p:nvSpPr>
        <p:spPr/>
        <p:txBody>
          <a:bodyPr/>
          <a:lstStyle/>
          <a:p>
            <a:fld id="{3AFEEA85-3732-4620-9FEA-8EB9A4D9ADAC}" type="datetimeFigureOut">
              <a:rPr lang="en-US" smtClean="0"/>
              <a:t>3/21/2020</a:t>
            </a:fld>
            <a:endParaRPr lang="en-US"/>
          </a:p>
        </p:txBody>
      </p:sp>
      <p:sp>
        <p:nvSpPr>
          <p:cNvPr id="5" name="Footer Placeholder 4">
            <a:extLst>
              <a:ext uri="{FF2B5EF4-FFF2-40B4-BE49-F238E27FC236}">
                <a16:creationId xmlns:a16="http://schemas.microsoft.com/office/drawing/2014/main" id="{79EDD970-66C8-4C52-AE48-86951CA575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8A1DBC-8368-4A5B-ADA7-B2940F3FAFD3}"/>
              </a:ext>
            </a:extLst>
          </p:cNvPr>
          <p:cNvSpPr>
            <a:spLocks noGrp="1"/>
          </p:cNvSpPr>
          <p:nvPr>
            <p:ph type="sldNum" sz="quarter" idx="12"/>
          </p:nvPr>
        </p:nvSpPr>
        <p:spPr/>
        <p:txBody>
          <a:bodyPr/>
          <a:lstStyle/>
          <a:p>
            <a:fld id="{705DA105-A459-485D-8C61-874E6819A91F}" type="slidenum">
              <a:rPr lang="en-US" smtClean="0"/>
              <a:t>‹#›</a:t>
            </a:fld>
            <a:endParaRPr lang="en-US"/>
          </a:p>
        </p:txBody>
      </p:sp>
    </p:spTree>
    <p:extLst>
      <p:ext uri="{BB962C8B-B14F-4D97-AF65-F5344CB8AC3E}">
        <p14:creationId xmlns:p14="http://schemas.microsoft.com/office/powerpoint/2010/main" val="14374774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AFFEA-B870-4A8F-9530-FA3C952589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9DCCCD-EA19-4C25-BDB9-7C1E4DE7F9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C24A5F-3D80-4389-9283-0ABA8D1E4471}"/>
              </a:ext>
            </a:extLst>
          </p:cNvPr>
          <p:cNvSpPr>
            <a:spLocks noGrp="1"/>
          </p:cNvSpPr>
          <p:nvPr>
            <p:ph type="dt" sz="half" idx="10"/>
          </p:nvPr>
        </p:nvSpPr>
        <p:spPr/>
        <p:txBody>
          <a:bodyPr/>
          <a:lstStyle/>
          <a:p>
            <a:fld id="{3AFEEA85-3732-4620-9FEA-8EB9A4D9ADAC}" type="datetimeFigureOut">
              <a:rPr lang="en-US" smtClean="0"/>
              <a:t>3/21/2020</a:t>
            </a:fld>
            <a:endParaRPr lang="en-US"/>
          </a:p>
        </p:txBody>
      </p:sp>
      <p:sp>
        <p:nvSpPr>
          <p:cNvPr id="5" name="Footer Placeholder 4">
            <a:extLst>
              <a:ext uri="{FF2B5EF4-FFF2-40B4-BE49-F238E27FC236}">
                <a16:creationId xmlns:a16="http://schemas.microsoft.com/office/drawing/2014/main" id="{2E6D68BA-8C1A-4589-80D0-B2DDA4730D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1E2962-7EF9-4BF8-B3A1-AF308566E476}"/>
              </a:ext>
            </a:extLst>
          </p:cNvPr>
          <p:cNvSpPr>
            <a:spLocks noGrp="1"/>
          </p:cNvSpPr>
          <p:nvPr>
            <p:ph type="sldNum" sz="quarter" idx="12"/>
          </p:nvPr>
        </p:nvSpPr>
        <p:spPr/>
        <p:txBody>
          <a:bodyPr/>
          <a:lstStyle/>
          <a:p>
            <a:fld id="{705DA105-A459-485D-8C61-874E6819A91F}" type="slidenum">
              <a:rPr lang="en-US" smtClean="0"/>
              <a:t>‹#›</a:t>
            </a:fld>
            <a:endParaRPr lang="en-US"/>
          </a:p>
        </p:txBody>
      </p:sp>
    </p:spTree>
    <p:extLst>
      <p:ext uri="{BB962C8B-B14F-4D97-AF65-F5344CB8AC3E}">
        <p14:creationId xmlns:p14="http://schemas.microsoft.com/office/powerpoint/2010/main" val="600229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5C447-32E9-4B6B-BA32-39D8F91EC7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74F2648-DC3F-4F09-9541-1C6C611DEC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827EBD-4DDB-4625-B8A6-12C24FF7A219}"/>
              </a:ext>
            </a:extLst>
          </p:cNvPr>
          <p:cNvSpPr>
            <a:spLocks noGrp="1"/>
          </p:cNvSpPr>
          <p:nvPr>
            <p:ph type="dt" sz="half" idx="10"/>
          </p:nvPr>
        </p:nvSpPr>
        <p:spPr/>
        <p:txBody>
          <a:bodyPr/>
          <a:lstStyle/>
          <a:p>
            <a:fld id="{3AFEEA85-3732-4620-9FEA-8EB9A4D9ADAC}" type="datetimeFigureOut">
              <a:rPr lang="en-US" smtClean="0"/>
              <a:t>3/21/2020</a:t>
            </a:fld>
            <a:endParaRPr lang="en-US"/>
          </a:p>
        </p:txBody>
      </p:sp>
      <p:sp>
        <p:nvSpPr>
          <p:cNvPr id="5" name="Footer Placeholder 4">
            <a:extLst>
              <a:ext uri="{FF2B5EF4-FFF2-40B4-BE49-F238E27FC236}">
                <a16:creationId xmlns:a16="http://schemas.microsoft.com/office/drawing/2014/main" id="{3E41FB79-9E1E-4225-8996-0C07FACF99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65D110-19D3-4B9D-AEA3-B01C6648C677}"/>
              </a:ext>
            </a:extLst>
          </p:cNvPr>
          <p:cNvSpPr>
            <a:spLocks noGrp="1"/>
          </p:cNvSpPr>
          <p:nvPr>
            <p:ph type="sldNum" sz="quarter" idx="12"/>
          </p:nvPr>
        </p:nvSpPr>
        <p:spPr/>
        <p:txBody>
          <a:bodyPr/>
          <a:lstStyle/>
          <a:p>
            <a:fld id="{705DA105-A459-485D-8C61-874E6819A91F}" type="slidenum">
              <a:rPr lang="en-US" smtClean="0"/>
              <a:t>‹#›</a:t>
            </a:fld>
            <a:endParaRPr lang="en-US"/>
          </a:p>
        </p:txBody>
      </p:sp>
    </p:spTree>
    <p:extLst>
      <p:ext uri="{BB962C8B-B14F-4D97-AF65-F5344CB8AC3E}">
        <p14:creationId xmlns:p14="http://schemas.microsoft.com/office/powerpoint/2010/main" val="3807638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CB89D-30DF-4CB4-93F3-BAB22C3E19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202312-F4FF-4CD9-99D5-408AC96B0BD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3C5BCD-F2A7-4F99-85F8-85C320A4AC3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661E1E9-11F3-46DB-9CF1-8209AC039DC4}"/>
              </a:ext>
            </a:extLst>
          </p:cNvPr>
          <p:cNvSpPr>
            <a:spLocks noGrp="1"/>
          </p:cNvSpPr>
          <p:nvPr>
            <p:ph type="dt" sz="half" idx="10"/>
          </p:nvPr>
        </p:nvSpPr>
        <p:spPr/>
        <p:txBody>
          <a:bodyPr/>
          <a:lstStyle/>
          <a:p>
            <a:fld id="{3AFEEA85-3732-4620-9FEA-8EB9A4D9ADAC}" type="datetimeFigureOut">
              <a:rPr lang="en-US" smtClean="0"/>
              <a:t>3/21/2020</a:t>
            </a:fld>
            <a:endParaRPr lang="en-US"/>
          </a:p>
        </p:txBody>
      </p:sp>
      <p:sp>
        <p:nvSpPr>
          <p:cNvPr id="6" name="Footer Placeholder 5">
            <a:extLst>
              <a:ext uri="{FF2B5EF4-FFF2-40B4-BE49-F238E27FC236}">
                <a16:creationId xmlns:a16="http://schemas.microsoft.com/office/drawing/2014/main" id="{BA1C7208-C840-4E87-944B-D2DA66B698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95DA0B-6955-45D5-B83F-8E4392B23653}"/>
              </a:ext>
            </a:extLst>
          </p:cNvPr>
          <p:cNvSpPr>
            <a:spLocks noGrp="1"/>
          </p:cNvSpPr>
          <p:nvPr>
            <p:ph type="sldNum" sz="quarter" idx="12"/>
          </p:nvPr>
        </p:nvSpPr>
        <p:spPr/>
        <p:txBody>
          <a:bodyPr/>
          <a:lstStyle/>
          <a:p>
            <a:fld id="{705DA105-A459-485D-8C61-874E6819A91F}" type="slidenum">
              <a:rPr lang="en-US" smtClean="0"/>
              <a:t>‹#›</a:t>
            </a:fld>
            <a:endParaRPr lang="en-US"/>
          </a:p>
        </p:txBody>
      </p:sp>
    </p:spTree>
    <p:extLst>
      <p:ext uri="{BB962C8B-B14F-4D97-AF65-F5344CB8AC3E}">
        <p14:creationId xmlns:p14="http://schemas.microsoft.com/office/powerpoint/2010/main" val="3003021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3BF19-A579-47B6-96AC-7FE81C17014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BF77E58-849C-4FC5-9C44-3A8D6DCA35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7DEBA4-03D9-4D64-B8D3-97CA04DAF3C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A81487-73D7-465F-8433-BDBBAC51C7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72C99A-5892-4C2D-B8F4-6E3B59004E5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1884889-EE17-4FBF-8D7F-8BF8ACDD72AD}"/>
              </a:ext>
            </a:extLst>
          </p:cNvPr>
          <p:cNvSpPr>
            <a:spLocks noGrp="1"/>
          </p:cNvSpPr>
          <p:nvPr>
            <p:ph type="dt" sz="half" idx="10"/>
          </p:nvPr>
        </p:nvSpPr>
        <p:spPr/>
        <p:txBody>
          <a:bodyPr/>
          <a:lstStyle/>
          <a:p>
            <a:fld id="{3AFEEA85-3732-4620-9FEA-8EB9A4D9ADAC}" type="datetimeFigureOut">
              <a:rPr lang="en-US" smtClean="0"/>
              <a:t>3/21/2020</a:t>
            </a:fld>
            <a:endParaRPr lang="en-US"/>
          </a:p>
        </p:txBody>
      </p:sp>
      <p:sp>
        <p:nvSpPr>
          <p:cNvPr id="8" name="Footer Placeholder 7">
            <a:extLst>
              <a:ext uri="{FF2B5EF4-FFF2-40B4-BE49-F238E27FC236}">
                <a16:creationId xmlns:a16="http://schemas.microsoft.com/office/drawing/2014/main" id="{5F71A042-D5FC-4E81-B5D9-CA6CF40838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5AF261-9B2E-40B2-BABA-7E550E827775}"/>
              </a:ext>
            </a:extLst>
          </p:cNvPr>
          <p:cNvSpPr>
            <a:spLocks noGrp="1"/>
          </p:cNvSpPr>
          <p:nvPr>
            <p:ph type="sldNum" sz="quarter" idx="12"/>
          </p:nvPr>
        </p:nvSpPr>
        <p:spPr/>
        <p:txBody>
          <a:bodyPr/>
          <a:lstStyle/>
          <a:p>
            <a:fld id="{705DA105-A459-485D-8C61-874E6819A91F}" type="slidenum">
              <a:rPr lang="en-US" smtClean="0"/>
              <a:t>‹#›</a:t>
            </a:fld>
            <a:endParaRPr lang="en-US"/>
          </a:p>
        </p:txBody>
      </p:sp>
    </p:spTree>
    <p:extLst>
      <p:ext uri="{BB962C8B-B14F-4D97-AF65-F5344CB8AC3E}">
        <p14:creationId xmlns:p14="http://schemas.microsoft.com/office/powerpoint/2010/main" val="1118806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FD153-BBE8-4412-B489-48AEA3B049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F01E5F-0087-403C-A260-A374A4C9808E}"/>
              </a:ext>
            </a:extLst>
          </p:cNvPr>
          <p:cNvSpPr>
            <a:spLocks noGrp="1"/>
          </p:cNvSpPr>
          <p:nvPr>
            <p:ph type="dt" sz="half" idx="10"/>
          </p:nvPr>
        </p:nvSpPr>
        <p:spPr/>
        <p:txBody>
          <a:bodyPr/>
          <a:lstStyle/>
          <a:p>
            <a:fld id="{3AFEEA85-3732-4620-9FEA-8EB9A4D9ADAC}" type="datetimeFigureOut">
              <a:rPr lang="en-US" smtClean="0"/>
              <a:t>3/21/2020</a:t>
            </a:fld>
            <a:endParaRPr lang="en-US"/>
          </a:p>
        </p:txBody>
      </p:sp>
      <p:sp>
        <p:nvSpPr>
          <p:cNvPr id="4" name="Footer Placeholder 3">
            <a:extLst>
              <a:ext uri="{FF2B5EF4-FFF2-40B4-BE49-F238E27FC236}">
                <a16:creationId xmlns:a16="http://schemas.microsoft.com/office/drawing/2014/main" id="{E18E6787-918A-4537-8ECC-6D497631D3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21E6F8-4A2D-4FC1-830C-55853B3A4CA6}"/>
              </a:ext>
            </a:extLst>
          </p:cNvPr>
          <p:cNvSpPr>
            <a:spLocks noGrp="1"/>
          </p:cNvSpPr>
          <p:nvPr>
            <p:ph type="sldNum" sz="quarter" idx="12"/>
          </p:nvPr>
        </p:nvSpPr>
        <p:spPr/>
        <p:txBody>
          <a:bodyPr/>
          <a:lstStyle/>
          <a:p>
            <a:fld id="{705DA105-A459-485D-8C61-874E6819A91F}" type="slidenum">
              <a:rPr lang="en-US" smtClean="0"/>
              <a:t>‹#›</a:t>
            </a:fld>
            <a:endParaRPr lang="en-US"/>
          </a:p>
        </p:txBody>
      </p:sp>
    </p:spTree>
    <p:extLst>
      <p:ext uri="{BB962C8B-B14F-4D97-AF65-F5344CB8AC3E}">
        <p14:creationId xmlns:p14="http://schemas.microsoft.com/office/powerpoint/2010/main" val="2459863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9ECE68-9CC8-4E4E-BB41-7FE51EBE3EE2}"/>
              </a:ext>
            </a:extLst>
          </p:cNvPr>
          <p:cNvSpPr>
            <a:spLocks noGrp="1"/>
          </p:cNvSpPr>
          <p:nvPr>
            <p:ph type="dt" sz="half" idx="10"/>
          </p:nvPr>
        </p:nvSpPr>
        <p:spPr/>
        <p:txBody>
          <a:bodyPr/>
          <a:lstStyle/>
          <a:p>
            <a:fld id="{3AFEEA85-3732-4620-9FEA-8EB9A4D9ADAC}" type="datetimeFigureOut">
              <a:rPr lang="en-US" smtClean="0"/>
              <a:t>3/21/2020</a:t>
            </a:fld>
            <a:endParaRPr lang="en-US"/>
          </a:p>
        </p:txBody>
      </p:sp>
      <p:sp>
        <p:nvSpPr>
          <p:cNvPr id="3" name="Footer Placeholder 2">
            <a:extLst>
              <a:ext uri="{FF2B5EF4-FFF2-40B4-BE49-F238E27FC236}">
                <a16:creationId xmlns:a16="http://schemas.microsoft.com/office/drawing/2014/main" id="{7ADEBC49-DF96-49E2-B75E-213905BC381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7EF01C-FDC0-4D4C-B171-1CD00348D13D}"/>
              </a:ext>
            </a:extLst>
          </p:cNvPr>
          <p:cNvSpPr>
            <a:spLocks noGrp="1"/>
          </p:cNvSpPr>
          <p:nvPr>
            <p:ph type="sldNum" sz="quarter" idx="12"/>
          </p:nvPr>
        </p:nvSpPr>
        <p:spPr/>
        <p:txBody>
          <a:bodyPr/>
          <a:lstStyle/>
          <a:p>
            <a:fld id="{705DA105-A459-485D-8C61-874E6819A91F}" type="slidenum">
              <a:rPr lang="en-US" smtClean="0"/>
              <a:t>‹#›</a:t>
            </a:fld>
            <a:endParaRPr lang="en-US"/>
          </a:p>
        </p:txBody>
      </p:sp>
    </p:spTree>
    <p:extLst>
      <p:ext uri="{BB962C8B-B14F-4D97-AF65-F5344CB8AC3E}">
        <p14:creationId xmlns:p14="http://schemas.microsoft.com/office/powerpoint/2010/main" val="2615201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07839-ED4E-4BEF-8D4E-6BAD45B06D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27984C8-1853-4096-BFCC-8E6F26E15F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B32549A-DF84-43D7-95DC-3F2D08F7B2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BC8B85-822A-4821-A039-9225381909DA}"/>
              </a:ext>
            </a:extLst>
          </p:cNvPr>
          <p:cNvSpPr>
            <a:spLocks noGrp="1"/>
          </p:cNvSpPr>
          <p:nvPr>
            <p:ph type="dt" sz="half" idx="10"/>
          </p:nvPr>
        </p:nvSpPr>
        <p:spPr/>
        <p:txBody>
          <a:bodyPr/>
          <a:lstStyle/>
          <a:p>
            <a:fld id="{3AFEEA85-3732-4620-9FEA-8EB9A4D9ADAC}" type="datetimeFigureOut">
              <a:rPr lang="en-US" smtClean="0"/>
              <a:t>3/21/2020</a:t>
            </a:fld>
            <a:endParaRPr lang="en-US"/>
          </a:p>
        </p:txBody>
      </p:sp>
      <p:sp>
        <p:nvSpPr>
          <p:cNvPr id="6" name="Footer Placeholder 5">
            <a:extLst>
              <a:ext uri="{FF2B5EF4-FFF2-40B4-BE49-F238E27FC236}">
                <a16:creationId xmlns:a16="http://schemas.microsoft.com/office/drawing/2014/main" id="{1B023507-A8E1-406D-A50F-9E6BD0B5EA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175D38-2232-441C-B1C7-D679882BC8C2}"/>
              </a:ext>
            </a:extLst>
          </p:cNvPr>
          <p:cNvSpPr>
            <a:spLocks noGrp="1"/>
          </p:cNvSpPr>
          <p:nvPr>
            <p:ph type="sldNum" sz="quarter" idx="12"/>
          </p:nvPr>
        </p:nvSpPr>
        <p:spPr/>
        <p:txBody>
          <a:bodyPr/>
          <a:lstStyle/>
          <a:p>
            <a:fld id="{705DA105-A459-485D-8C61-874E6819A91F}" type="slidenum">
              <a:rPr lang="en-US" smtClean="0"/>
              <a:t>‹#›</a:t>
            </a:fld>
            <a:endParaRPr lang="en-US"/>
          </a:p>
        </p:txBody>
      </p:sp>
    </p:spTree>
    <p:extLst>
      <p:ext uri="{BB962C8B-B14F-4D97-AF65-F5344CB8AC3E}">
        <p14:creationId xmlns:p14="http://schemas.microsoft.com/office/powerpoint/2010/main" val="1738912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5ED51-6004-4378-9447-F1503BB30A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EC1FD4F-1075-4EF4-A8D0-EA547B598E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8A24136-11E3-44D2-A57E-9DDE2C3E8B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75E736-DE48-4FE2-BB3C-AFDDEF862117}"/>
              </a:ext>
            </a:extLst>
          </p:cNvPr>
          <p:cNvSpPr>
            <a:spLocks noGrp="1"/>
          </p:cNvSpPr>
          <p:nvPr>
            <p:ph type="dt" sz="half" idx="10"/>
          </p:nvPr>
        </p:nvSpPr>
        <p:spPr/>
        <p:txBody>
          <a:bodyPr/>
          <a:lstStyle/>
          <a:p>
            <a:fld id="{3AFEEA85-3732-4620-9FEA-8EB9A4D9ADAC}" type="datetimeFigureOut">
              <a:rPr lang="en-US" smtClean="0"/>
              <a:t>3/21/2020</a:t>
            </a:fld>
            <a:endParaRPr lang="en-US"/>
          </a:p>
        </p:txBody>
      </p:sp>
      <p:sp>
        <p:nvSpPr>
          <p:cNvPr id="6" name="Footer Placeholder 5">
            <a:extLst>
              <a:ext uri="{FF2B5EF4-FFF2-40B4-BE49-F238E27FC236}">
                <a16:creationId xmlns:a16="http://schemas.microsoft.com/office/drawing/2014/main" id="{771F973A-4976-4274-9144-A67A6ADEFB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EFA9AC-8F3E-43C7-8284-BC4069568B32}"/>
              </a:ext>
            </a:extLst>
          </p:cNvPr>
          <p:cNvSpPr>
            <a:spLocks noGrp="1"/>
          </p:cNvSpPr>
          <p:nvPr>
            <p:ph type="sldNum" sz="quarter" idx="12"/>
          </p:nvPr>
        </p:nvSpPr>
        <p:spPr/>
        <p:txBody>
          <a:bodyPr/>
          <a:lstStyle/>
          <a:p>
            <a:fld id="{705DA105-A459-485D-8C61-874E6819A91F}" type="slidenum">
              <a:rPr lang="en-US" smtClean="0"/>
              <a:t>‹#›</a:t>
            </a:fld>
            <a:endParaRPr lang="en-US"/>
          </a:p>
        </p:txBody>
      </p:sp>
    </p:spTree>
    <p:extLst>
      <p:ext uri="{BB962C8B-B14F-4D97-AF65-F5344CB8AC3E}">
        <p14:creationId xmlns:p14="http://schemas.microsoft.com/office/powerpoint/2010/main" val="1483446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CDAC48-31EB-478C-AEF7-722FFEE7FE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DDB2D82-03E3-4E80-9384-4A084AD2E1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6280F4-0FC8-4491-9714-C7E45BD07E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FEEA85-3732-4620-9FEA-8EB9A4D9ADAC}" type="datetimeFigureOut">
              <a:rPr lang="en-US" smtClean="0"/>
              <a:t>3/21/2020</a:t>
            </a:fld>
            <a:endParaRPr lang="en-US"/>
          </a:p>
        </p:txBody>
      </p:sp>
      <p:sp>
        <p:nvSpPr>
          <p:cNvPr id="5" name="Footer Placeholder 4">
            <a:extLst>
              <a:ext uri="{FF2B5EF4-FFF2-40B4-BE49-F238E27FC236}">
                <a16:creationId xmlns:a16="http://schemas.microsoft.com/office/drawing/2014/main" id="{00403708-FA24-45AE-BE79-764DA98F95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61BE72-1517-47FD-B91E-DCD0114104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5DA105-A459-485D-8C61-874E6819A91F}" type="slidenum">
              <a:rPr lang="en-US" smtClean="0"/>
              <a:t>‹#›</a:t>
            </a:fld>
            <a:endParaRPr lang="en-US"/>
          </a:p>
        </p:txBody>
      </p:sp>
    </p:spTree>
    <p:extLst>
      <p:ext uri="{BB962C8B-B14F-4D97-AF65-F5344CB8AC3E}">
        <p14:creationId xmlns:p14="http://schemas.microsoft.com/office/powerpoint/2010/main" val="726866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quickstats.nass.usda.gov/"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 picture containing flower, plant, sunflower, honeycomb&#10;&#10;Description automatically generated">
            <a:extLst>
              <a:ext uri="{FF2B5EF4-FFF2-40B4-BE49-F238E27FC236}">
                <a16:creationId xmlns:a16="http://schemas.microsoft.com/office/drawing/2014/main" id="{13E858D5-B063-4C47-A366-B7EC245C35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293" r="-2922" b="9091"/>
          <a:stretch/>
        </p:blipFill>
        <p:spPr bwMode="auto">
          <a:xfrm>
            <a:off x="3523487" y="0"/>
            <a:ext cx="9146489" cy="6857990"/>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A314419-64B9-4C81-86F5-DEBD3D6C5B8A}"/>
              </a:ext>
            </a:extLst>
          </p:cNvPr>
          <p:cNvSpPr>
            <a:spLocks noGrp="1"/>
          </p:cNvSpPr>
          <p:nvPr>
            <p:ph type="ctrTitle"/>
          </p:nvPr>
        </p:nvSpPr>
        <p:spPr>
          <a:xfrm>
            <a:off x="477981" y="1122363"/>
            <a:ext cx="4023360" cy="3204134"/>
          </a:xfrm>
        </p:spPr>
        <p:txBody>
          <a:bodyPr anchor="b">
            <a:normAutofit/>
          </a:bodyPr>
          <a:lstStyle/>
          <a:p>
            <a:pPr algn="l"/>
            <a:r>
              <a:rPr lang="en-US" sz="4800" dirty="0"/>
              <a:t>Bees</a:t>
            </a:r>
          </a:p>
        </p:txBody>
      </p:sp>
      <p:sp>
        <p:nvSpPr>
          <p:cNvPr id="3" name="Subtitle 2">
            <a:extLst>
              <a:ext uri="{FF2B5EF4-FFF2-40B4-BE49-F238E27FC236}">
                <a16:creationId xmlns:a16="http://schemas.microsoft.com/office/drawing/2014/main" id="{AC32C7D2-C2EA-4DBD-89F9-7E55F5F05AA4}"/>
              </a:ext>
            </a:extLst>
          </p:cNvPr>
          <p:cNvSpPr>
            <a:spLocks noGrp="1"/>
          </p:cNvSpPr>
          <p:nvPr>
            <p:ph type="subTitle" idx="1"/>
          </p:nvPr>
        </p:nvSpPr>
        <p:spPr>
          <a:xfrm>
            <a:off x="477980" y="4872922"/>
            <a:ext cx="4023359" cy="1208141"/>
          </a:xfrm>
        </p:spPr>
        <p:txBody>
          <a:bodyPr>
            <a:normAutofit/>
          </a:bodyPr>
          <a:lstStyle/>
          <a:p>
            <a:pPr algn="l"/>
            <a:r>
              <a:rPr lang="en-US" sz="2000" dirty="0"/>
              <a:t>What’s the buzz about them?</a:t>
            </a:r>
          </a:p>
        </p:txBody>
      </p:sp>
      <p:sp>
        <p:nvSpPr>
          <p:cNvPr id="139" name="Rectangle 13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1" name="Rectangle 14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256813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Image result for bee">
            <a:extLst>
              <a:ext uri="{FF2B5EF4-FFF2-40B4-BE49-F238E27FC236}">
                <a16:creationId xmlns:a16="http://schemas.microsoft.com/office/drawing/2014/main" id="{AC6723F1-D0E8-4183-B3B4-1D398B4C26CE}"/>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r="6221" b="-1"/>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E788A22-2C66-4817-92E0-188F0DE78759}"/>
              </a:ext>
            </a:extLst>
          </p:cNvPr>
          <p:cNvSpPr>
            <a:spLocks noGrp="1"/>
          </p:cNvSpPr>
          <p:nvPr>
            <p:ph type="title"/>
          </p:nvPr>
        </p:nvSpPr>
        <p:spPr>
          <a:xfrm>
            <a:off x="838201" y="1065862"/>
            <a:ext cx="3313164" cy="4726276"/>
          </a:xfrm>
        </p:spPr>
        <p:txBody>
          <a:bodyPr>
            <a:normAutofit/>
          </a:bodyPr>
          <a:lstStyle/>
          <a:p>
            <a:pPr algn="r"/>
            <a:r>
              <a:rPr lang="en-US" sz="4000">
                <a:solidFill>
                  <a:srgbClr val="FFFFFF"/>
                </a:solidFill>
              </a:rPr>
              <a:t>Bee Colony Summary</a:t>
            </a:r>
          </a:p>
        </p:txBody>
      </p:sp>
      <p:cxnSp>
        <p:nvCxnSpPr>
          <p:cNvPr id="73" name="Straight Connector 72">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86236EA-FDF5-4753-827B-8097BF551AB7}"/>
              </a:ext>
            </a:extLst>
          </p:cNvPr>
          <p:cNvSpPr>
            <a:spLocks noGrp="1"/>
          </p:cNvSpPr>
          <p:nvPr>
            <p:ph idx="1"/>
          </p:nvPr>
        </p:nvSpPr>
        <p:spPr>
          <a:xfrm>
            <a:off x="5155379" y="1065862"/>
            <a:ext cx="5744685" cy="4726276"/>
          </a:xfrm>
        </p:spPr>
        <p:txBody>
          <a:bodyPr anchor="ctr">
            <a:normAutofit/>
          </a:bodyPr>
          <a:lstStyle/>
          <a:p>
            <a:pPr>
              <a:buFont typeface="Wingdings" panose="05000000000000000000" pitchFamily="2" charset="2"/>
              <a:buChar char="§"/>
            </a:pPr>
            <a:r>
              <a:rPr lang="en-US" sz="2000" dirty="0">
                <a:solidFill>
                  <a:srgbClr val="FFFFFF"/>
                </a:solidFill>
              </a:rPr>
              <a:t>Bee colonies were hit heavily during the 90s and 00s </a:t>
            </a:r>
          </a:p>
          <a:p>
            <a:pPr>
              <a:buFont typeface="Wingdings" panose="05000000000000000000" pitchFamily="2" charset="2"/>
              <a:buChar char="§"/>
            </a:pPr>
            <a:endParaRPr lang="en-US" sz="2000" dirty="0">
              <a:solidFill>
                <a:srgbClr val="FFFFFF"/>
              </a:solidFill>
            </a:endParaRPr>
          </a:p>
          <a:p>
            <a:pPr>
              <a:buFont typeface="Wingdings" panose="05000000000000000000" pitchFamily="2" charset="2"/>
              <a:buChar char="§"/>
            </a:pPr>
            <a:r>
              <a:rPr lang="en-US" sz="2000" dirty="0">
                <a:solidFill>
                  <a:srgbClr val="FFFFFF"/>
                </a:solidFill>
              </a:rPr>
              <a:t>Have since started to recover</a:t>
            </a:r>
          </a:p>
          <a:p>
            <a:pPr>
              <a:buFont typeface="Wingdings" panose="05000000000000000000" pitchFamily="2" charset="2"/>
              <a:buChar char="§"/>
            </a:pPr>
            <a:endParaRPr lang="en-US" sz="2000" dirty="0">
              <a:solidFill>
                <a:srgbClr val="FFFFFF"/>
              </a:solidFill>
            </a:endParaRPr>
          </a:p>
          <a:p>
            <a:pPr>
              <a:buFont typeface="Wingdings" panose="05000000000000000000" pitchFamily="2" charset="2"/>
              <a:buChar char="§"/>
            </a:pPr>
            <a:r>
              <a:rPr lang="en-US" sz="2000" dirty="0">
                <a:solidFill>
                  <a:srgbClr val="FFFFFF"/>
                </a:solidFill>
              </a:rPr>
              <a:t>This damage can be attributed to many different factors</a:t>
            </a:r>
          </a:p>
        </p:txBody>
      </p:sp>
    </p:spTree>
    <p:extLst>
      <p:ext uri="{BB962C8B-B14F-4D97-AF65-F5344CB8AC3E}">
        <p14:creationId xmlns:p14="http://schemas.microsoft.com/office/powerpoint/2010/main" val="352953132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EB181E26-89C4-4A14-92DE-0F4C4B0E9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Shape 192">
            <a:extLst>
              <a:ext uri="{FF2B5EF4-FFF2-40B4-BE49-F238E27FC236}">
                <a16:creationId xmlns:a16="http://schemas.microsoft.com/office/drawing/2014/main" id="{342402E1-B9D8-424B-837F-6E4AA2E0F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23805"/>
            <a:ext cx="7800441" cy="5696020"/>
          </a:xfrm>
          <a:custGeom>
            <a:avLst/>
            <a:gdLst>
              <a:gd name="connsiteX0" fmla="*/ 0 w 7800441"/>
              <a:gd name="connsiteY0" fmla="*/ 0 h 5696020"/>
              <a:gd name="connsiteX1" fmla="*/ 7800441 w 7800441"/>
              <a:gd name="connsiteY1" fmla="*/ 0 h 5696020"/>
              <a:gd name="connsiteX2" fmla="*/ 5037161 w 7800441"/>
              <a:gd name="connsiteY2" fmla="*/ 5696020 h 5696020"/>
              <a:gd name="connsiteX3" fmla="*/ 0 w 7800441"/>
              <a:gd name="connsiteY3" fmla="*/ 5696020 h 5696020"/>
            </a:gdLst>
            <a:ahLst/>
            <a:cxnLst>
              <a:cxn ang="0">
                <a:pos x="connsiteX0" y="connsiteY0"/>
              </a:cxn>
              <a:cxn ang="0">
                <a:pos x="connsiteX1" y="connsiteY1"/>
              </a:cxn>
              <a:cxn ang="0">
                <a:pos x="connsiteX2" y="connsiteY2"/>
              </a:cxn>
              <a:cxn ang="0">
                <a:pos x="connsiteX3" y="connsiteY3"/>
              </a:cxn>
            </a:cxnLst>
            <a:rect l="l" t="t" r="r" b="b"/>
            <a:pathLst>
              <a:path w="7800441" h="5696020">
                <a:moveTo>
                  <a:pt x="0" y="0"/>
                </a:moveTo>
                <a:lnTo>
                  <a:pt x="7800441" y="0"/>
                </a:lnTo>
                <a:lnTo>
                  <a:pt x="5037161" y="5696020"/>
                </a:lnTo>
                <a:lnTo>
                  <a:pt x="0" y="569602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lumMod val="95000"/>
                </a:schemeClr>
              </a:solidFill>
            </a:endParaRPr>
          </a:p>
        </p:txBody>
      </p:sp>
      <p:sp>
        <p:nvSpPr>
          <p:cNvPr id="2" name="Title 1">
            <a:extLst>
              <a:ext uri="{FF2B5EF4-FFF2-40B4-BE49-F238E27FC236}">
                <a16:creationId xmlns:a16="http://schemas.microsoft.com/office/drawing/2014/main" id="{D3394490-025A-48FC-98C0-E3DB3239382E}"/>
              </a:ext>
            </a:extLst>
          </p:cNvPr>
          <p:cNvSpPr>
            <a:spLocks noGrp="1"/>
          </p:cNvSpPr>
          <p:nvPr>
            <p:ph type="title"/>
          </p:nvPr>
        </p:nvSpPr>
        <p:spPr>
          <a:xfrm>
            <a:off x="838200" y="914400"/>
            <a:ext cx="5111496" cy="1097280"/>
          </a:xfrm>
        </p:spPr>
        <p:txBody>
          <a:bodyPr>
            <a:normAutofit/>
          </a:bodyPr>
          <a:lstStyle/>
          <a:p>
            <a:r>
              <a:rPr lang="en-US" dirty="0">
                <a:solidFill>
                  <a:srgbClr val="FFFFFE"/>
                </a:solidFill>
              </a:rPr>
              <a:t>Bee Analysis</a:t>
            </a:r>
          </a:p>
        </p:txBody>
      </p:sp>
      <p:sp>
        <p:nvSpPr>
          <p:cNvPr id="3" name="Content Placeholder 2">
            <a:extLst>
              <a:ext uri="{FF2B5EF4-FFF2-40B4-BE49-F238E27FC236}">
                <a16:creationId xmlns:a16="http://schemas.microsoft.com/office/drawing/2014/main" id="{C337C343-0AE0-48AC-8DE9-0447C95F1BD6}"/>
              </a:ext>
            </a:extLst>
          </p:cNvPr>
          <p:cNvSpPr>
            <a:spLocks noGrp="1"/>
          </p:cNvSpPr>
          <p:nvPr>
            <p:ph idx="1"/>
          </p:nvPr>
        </p:nvSpPr>
        <p:spPr>
          <a:xfrm>
            <a:off x="838200" y="2331720"/>
            <a:ext cx="4379976" cy="3547872"/>
          </a:xfrm>
        </p:spPr>
        <p:txBody>
          <a:bodyPr anchor="t">
            <a:normAutofit/>
          </a:bodyPr>
          <a:lstStyle/>
          <a:p>
            <a:r>
              <a:rPr lang="en-US" sz="1600">
                <a:solidFill>
                  <a:srgbClr val="FFFFFE"/>
                </a:solidFill>
              </a:rPr>
              <a:t>The colony process has the ability to generate a graph for each state as well as the US Total</a:t>
            </a:r>
          </a:p>
          <a:p>
            <a:pPr lvl="1"/>
            <a:r>
              <a:rPr lang="en-US" sz="1600">
                <a:solidFill>
                  <a:srgbClr val="FFFFFE"/>
                </a:solidFill>
              </a:rPr>
              <a:t> Allowed us to see multiple trends of </a:t>
            </a:r>
            <a:r>
              <a:rPr lang="en-US" sz="1600" b="1" u="sng">
                <a:solidFill>
                  <a:srgbClr val="FFFFFE"/>
                </a:solidFill>
              </a:rPr>
              <a:t>decreasing</a:t>
            </a:r>
            <a:r>
              <a:rPr lang="en-US" sz="1600">
                <a:solidFill>
                  <a:srgbClr val="FFFFFE"/>
                </a:solidFill>
              </a:rPr>
              <a:t> colony counts during the 90s-00s and colony recovery during the 10s.</a:t>
            </a:r>
            <a:br>
              <a:rPr lang="en-US" sz="1600">
                <a:solidFill>
                  <a:srgbClr val="FFFFFE"/>
                </a:solidFill>
              </a:rPr>
            </a:br>
            <a:endParaRPr lang="en-US" sz="1600">
              <a:solidFill>
                <a:srgbClr val="FFFFFE"/>
              </a:solidFill>
            </a:endParaRPr>
          </a:p>
          <a:p>
            <a:r>
              <a:rPr lang="en-US" sz="1600">
                <a:solidFill>
                  <a:srgbClr val="FFFFFE"/>
                </a:solidFill>
              </a:rPr>
              <a:t>While parsing through the data we were able to determine that </a:t>
            </a:r>
            <a:r>
              <a:rPr lang="en-US" sz="1600" b="1" u="sng">
                <a:solidFill>
                  <a:srgbClr val="FFFFFE"/>
                </a:solidFill>
              </a:rPr>
              <a:t>Varroa Mites </a:t>
            </a:r>
            <a:r>
              <a:rPr lang="en-US" sz="1600">
                <a:solidFill>
                  <a:srgbClr val="FFFFFE"/>
                </a:solidFill>
              </a:rPr>
              <a:t>were a main pest that affected bee colonies. </a:t>
            </a:r>
          </a:p>
          <a:p>
            <a:r>
              <a:rPr lang="en-US" sz="1600">
                <a:solidFill>
                  <a:srgbClr val="FFFFFE"/>
                </a:solidFill>
              </a:rPr>
              <a:t>If we had more time, would be interested in diving deeper into how the Bee colonies were directly affected by Varroa Mites.</a:t>
            </a:r>
          </a:p>
        </p:txBody>
      </p:sp>
      <p:pic>
        <p:nvPicPr>
          <p:cNvPr id="9222" name="Picture 6" descr="Image result for varroa mite">
            <a:extLst>
              <a:ext uri="{FF2B5EF4-FFF2-40B4-BE49-F238E27FC236}">
                <a16:creationId xmlns:a16="http://schemas.microsoft.com/office/drawing/2014/main" id="{BCFE480C-F11C-4BF8-9F28-63D1D30972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253" r="1" b="27778"/>
          <a:stretch/>
        </p:blipFill>
        <p:spPr bwMode="auto">
          <a:xfrm>
            <a:off x="6790977" y="521208"/>
            <a:ext cx="5401023" cy="2770632"/>
          </a:xfrm>
          <a:custGeom>
            <a:avLst/>
            <a:gdLst/>
            <a:ahLst/>
            <a:cxnLst/>
            <a:rect l="l" t="t" r="r" b="b"/>
            <a:pathLst>
              <a:path w="5401023" h="2770632">
                <a:moveTo>
                  <a:pt x="3214941" y="0"/>
                </a:moveTo>
                <a:lnTo>
                  <a:pt x="5401023" y="0"/>
                </a:lnTo>
                <a:lnTo>
                  <a:pt x="5401023" y="2770632"/>
                </a:lnTo>
                <a:lnTo>
                  <a:pt x="3214941" y="2770632"/>
                </a:lnTo>
                <a:lnTo>
                  <a:pt x="3214941" y="2768786"/>
                </a:lnTo>
                <a:lnTo>
                  <a:pt x="1865202" y="2768786"/>
                </a:lnTo>
                <a:lnTo>
                  <a:pt x="1865202" y="2768787"/>
                </a:lnTo>
                <a:lnTo>
                  <a:pt x="0" y="2768787"/>
                </a:lnTo>
                <a:lnTo>
                  <a:pt x="1325372" y="2605"/>
                </a:lnTo>
                <a:lnTo>
                  <a:pt x="1653397" y="2605"/>
                </a:lnTo>
                <a:lnTo>
                  <a:pt x="1653397" y="2597"/>
                </a:lnTo>
                <a:lnTo>
                  <a:pt x="1723225" y="2597"/>
                </a:lnTo>
                <a:lnTo>
                  <a:pt x="1723225" y="2596"/>
                </a:lnTo>
                <a:lnTo>
                  <a:pt x="2263055" y="2596"/>
                </a:lnTo>
                <a:lnTo>
                  <a:pt x="2263055" y="2597"/>
                </a:lnTo>
                <a:lnTo>
                  <a:pt x="3204175" y="2597"/>
                </a:lnTo>
                <a:lnTo>
                  <a:pt x="3204175" y="2604"/>
                </a:lnTo>
                <a:lnTo>
                  <a:pt x="3214941" y="2604"/>
                </a:lnTo>
                <a:close/>
              </a:path>
            </a:pathLst>
          </a:custGeom>
          <a:noFill/>
          <a:extLst>
            <a:ext uri="{909E8E84-426E-40DD-AFC4-6F175D3DCCD1}">
              <a14:hiddenFill xmlns:a14="http://schemas.microsoft.com/office/drawing/2010/main">
                <a:solidFill>
                  <a:srgbClr val="FFFFFF"/>
                </a:solidFill>
              </a14:hiddenFill>
            </a:ext>
          </a:extLst>
        </p:spPr>
      </p:pic>
      <p:pic>
        <p:nvPicPr>
          <p:cNvPr id="9220" name="Picture 4" descr="Image result for bee mite">
            <a:extLst>
              <a:ext uri="{FF2B5EF4-FFF2-40B4-BE49-F238E27FC236}">
                <a16:creationId xmlns:a16="http://schemas.microsoft.com/office/drawing/2014/main" id="{C44E7F55-465A-42EA-A1BA-BCDA9766372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322" r="-2" b="13918"/>
          <a:stretch/>
        </p:blipFill>
        <p:spPr bwMode="auto">
          <a:xfrm>
            <a:off x="5366251" y="3453634"/>
            <a:ext cx="6825749" cy="2755142"/>
          </a:xfrm>
          <a:custGeom>
            <a:avLst/>
            <a:gdLst/>
            <a:ahLst/>
            <a:cxnLst/>
            <a:rect l="l" t="t" r="r" b="b"/>
            <a:pathLst>
              <a:path w="6825749" h="2755142">
                <a:moveTo>
                  <a:pt x="3353180" y="0"/>
                </a:moveTo>
                <a:lnTo>
                  <a:pt x="4045207" y="0"/>
                </a:lnTo>
                <a:lnTo>
                  <a:pt x="4045207" y="1"/>
                </a:lnTo>
                <a:lnTo>
                  <a:pt x="4692417" y="1"/>
                </a:lnTo>
                <a:lnTo>
                  <a:pt x="4781930" y="1"/>
                </a:lnTo>
                <a:lnTo>
                  <a:pt x="4781930" y="0"/>
                </a:lnTo>
                <a:lnTo>
                  <a:pt x="5473957" y="0"/>
                </a:lnTo>
                <a:lnTo>
                  <a:pt x="5473957" y="1"/>
                </a:lnTo>
                <a:lnTo>
                  <a:pt x="6680412" y="1"/>
                </a:lnTo>
                <a:lnTo>
                  <a:pt x="6680412" y="2798"/>
                </a:lnTo>
                <a:lnTo>
                  <a:pt x="6825749" y="2798"/>
                </a:lnTo>
                <a:lnTo>
                  <a:pt x="6825749" y="2755142"/>
                </a:lnTo>
                <a:lnTo>
                  <a:pt x="4748668" y="2755142"/>
                </a:lnTo>
                <a:lnTo>
                  <a:pt x="4748668" y="2755099"/>
                </a:lnTo>
                <a:lnTo>
                  <a:pt x="3535184" y="2755099"/>
                </a:lnTo>
                <a:lnTo>
                  <a:pt x="3321602" y="2755099"/>
                </a:lnTo>
                <a:lnTo>
                  <a:pt x="3321602" y="2755100"/>
                </a:lnTo>
                <a:lnTo>
                  <a:pt x="1892852" y="2755100"/>
                </a:lnTo>
                <a:lnTo>
                  <a:pt x="1428750" y="2755100"/>
                </a:lnTo>
                <a:lnTo>
                  <a:pt x="0" y="2755100"/>
                </a:lnTo>
                <a:lnTo>
                  <a:pt x="1345020" y="10"/>
                </a:lnTo>
                <a:lnTo>
                  <a:pt x="1677909" y="10"/>
                </a:lnTo>
                <a:lnTo>
                  <a:pt x="1677909" y="2"/>
                </a:lnTo>
                <a:lnTo>
                  <a:pt x="1748771" y="2"/>
                </a:lnTo>
                <a:lnTo>
                  <a:pt x="1748771" y="1"/>
                </a:lnTo>
                <a:lnTo>
                  <a:pt x="2296604" y="1"/>
                </a:lnTo>
                <a:lnTo>
                  <a:pt x="2296604" y="2"/>
                </a:lnTo>
                <a:lnTo>
                  <a:pt x="3106658" y="2"/>
                </a:lnTo>
                <a:lnTo>
                  <a:pt x="3177521" y="2"/>
                </a:lnTo>
                <a:lnTo>
                  <a:pt x="3177521" y="1"/>
                </a:lnTo>
                <a:lnTo>
                  <a:pt x="3263667" y="1"/>
                </a:lnTo>
                <a:lnTo>
                  <a:pt x="3353180" y="1"/>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700308"/>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248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AE3AC1-8FD7-4E1C-A50C-68EA9C245BBE}"/>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dirty="0">
                <a:solidFill>
                  <a:srgbClr val="FFFFFF"/>
                </a:solidFill>
              </a:rPr>
              <a:t>US Colonies affected by Varroa Mites</a:t>
            </a:r>
          </a:p>
        </p:txBody>
      </p:sp>
      <p:sp>
        <p:nvSpPr>
          <p:cNvPr id="12"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 up of a map&#10;&#10;Description automatically generated">
            <a:extLst>
              <a:ext uri="{FF2B5EF4-FFF2-40B4-BE49-F238E27FC236}">
                <a16:creationId xmlns:a16="http://schemas.microsoft.com/office/drawing/2014/main" id="{8550F791-420C-4975-81FE-F8754B2E799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683" r="2" b="2"/>
          <a:stretch/>
        </p:blipFill>
        <p:spPr>
          <a:xfrm>
            <a:off x="976251" y="942538"/>
            <a:ext cx="7163222" cy="4808332"/>
          </a:xfrm>
          <a:prstGeom prst="rect">
            <a:avLst/>
          </a:prstGeom>
          <a:effectLst/>
        </p:spPr>
      </p:pic>
    </p:spTree>
    <p:extLst>
      <p:ext uri="{BB962C8B-B14F-4D97-AF65-F5344CB8AC3E}">
        <p14:creationId xmlns:p14="http://schemas.microsoft.com/office/powerpoint/2010/main" val="15338376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E5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E93DA0-6D0C-4E26-B46E-ABCB42A3C725}"/>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dirty="0">
                <a:solidFill>
                  <a:srgbClr val="FFFFFF"/>
                </a:solidFill>
              </a:rPr>
              <a:t>Texas Bee Colonies affected by Varroa Mites</a:t>
            </a:r>
          </a:p>
        </p:txBody>
      </p:sp>
      <p:sp>
        <p:nvSpPr>
          <p:cNvPr id="12"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 up of a map&#10;&#10;Description automatically generated">
            <a:extLst>
              <a:ext uri="{FF2B5EF4-FFF2-40B4-BE49-F238E27FC236}">
                <a16:creationId xmlns:a16="http://schemas.microsoft.com/office/drawing/2014/main" id="{F90D02E0-C723-4244-8297-3479BFE3710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686" b="2"/>
          <a:stretch/>
        </p:blipFill>
        <p:spPr>
          <a:xfrm>
            <a:off x="976251" y="942538"/>
            <a:ext cx="7163222" cy="4808332"/>
          </a:xfrm>
          <a:prstGeom prst="rect">
            <a:avLst/>
          </a:prstGeom>
          <a:effectLst/>
        </p:spPr>
      </p:pic>
    </p:spTree>
    <p:extLst>
      <p:ext uri="{BB962C8B-B14F-4D97-AF65-F5344CB8AC3E}">
        <p14:creationId xmlns:p14="http://schemas.microsoft.com/office/powerpoint/2010/main" val="28168711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91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E28C96-963A-4ECF-999D-A0C8020AE056}"/>
              </a:ext>
            </a:extLst>
          </p:cNvPr>
          <p:cNvSpPr>
            <a:spLocks noGrp="1"/>
          </p:cNvSpPr>
          <p:nvPr>
            <p:ph type="title"/>
          </p:nvPr>
        </p:nvSpPr>
        <p:spPr>
          <a:xfrm>
            <a:off x="838200" y="365760"/>
            <a:ext cx="10515600" cy="1325563"/>
          </a:xfrm>
        </p:spPr>
        <p:txBody>
          <a:bodyPr>
            <a:normAutofit/>
          </a:bodyPr>
          <a:lstStyle/>
          <a:p>
            <a:r>
              <a:rPr lang="en-US">
                <a:solidFill>
                  <a:schemeClr val="bg1"/>
                </a:solidFill>
              </a:rPr>
              <a:t>Pesticide Data</a:t>
            </a:r>
          </a:p>
        </p:txBody>
      </p:sp>
      <p:sp>
        <p:nvSpPr>
          <p:cNvPr id="3" name="Content Placeholder 2">
            <a:extLst>
              <a:ext uri="{FF2B5EF4-FFF2-40B4-BE49-F238E27FC236}">
                <a16:creationId xmlns:a16="http://schemas.microsoft.com/office/drawing/2014/main" id="{E59E88F4-EB68-4DA8-915D-3AFD897A7C14}"/>
              </a:ext>
            </a:extLst>
          </p:cNvPr>
          <p:cNvSpPr>
            <a:spLocks noGrp="1"/>
          </p:cNvSpPr>
          <p:nvPr>
            <p:ph idx="1"/>
          </p:nvPr>
        </p:nvSpPr>
        <p:spPr>
          <a:xfrm>
            <a:off x="841248" y="2276857"/>
            <a:ext cx="5015484" cy="3900106"/>
          </a:xfrm>
        </p:spPr>
        <p:txBody>
          <a:bodyPr anchor="ctr">
            <a:normAutofit fontScale="92500"/>
          </a:bodyPr>
          <a:lstStyle/>
          <a:p>
            <a:r>
              <a:rPr lang="en-US" sz="2200" dirty="0"/>
              <a:t>The USDA website hosts the Pesticide Data Program (PDP) database which was initiated in 1991. </a:t>
            </a:r>
          </a:p>
          <a:p>
            <a:r>
              <a:rPr lang="en-US" sz="2200" dirty="0"/>
              <a:t>Collecting this data required navigating this very buggy user interface with trial-and-error until the desired data set was found. </a:t>
            </a:r>
          </a:p>
          <a:p>
            <a:r>
              <a:rPr lang="en-US" sz="2200" dirty="0"/>
              <a:t>Then the data was conveniently downloaded in CSV format (no API pull required). </a:t>
            </a:r>
          </a:p>
          <a:p>
            <a:r>
              <a:rPr lang="en-US" sz="2200" dirty="0"/>
              <a:t>Unfortunately, this was the most recent granular data we could find on pesticides relating to honey.</a:t>
            </a:r>
          </a:p>
          <a:p>
            <a:endParaRPr lang="en-US" sz="2200" dirty="0"/>
          </a:p>
        </p:txBody>
      </p:sp>
      <p:pic>
        <p:nvPicPr>
          <p:cNvPr id="12290" name="Picture 2">
            <a:extLst>
              <a:ext uri="{FF2B5EF4-FFF2-40B4-BE49-F238E27FC236}">
                <a16:creationId xmlns:a16="http://schemas.microsoft.com/office/drawing/2014/main" id="{69557B8F-F92A-4026-BE1B-AC76AF3298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06" r="9017"/>
          <a:stretch/>
        </p:blipFill>
        <p:spPr bwMode="auto">
          <a:xfrm>
            <a:off x="6335270" y="2276857"/>
            <a:ext cx="5015484" cy="3900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218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7" y="321731"/>
            <a:ext cx="4142096" cy="6213425"/>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453E987-815B-41B8-B0CD-40181BE9C40E}"/>
              </a:ext>
            </a:extLst>
          </p:cNvPr>
          <p:cNvSpPr>
            <a:spLocks noGrp="1"/>
          </p:cNvSpPr>
          <p:nvPr>
            <p:ph type="title"/>
          </p:nvPr>
        </p:nvSpPr>
        <p:spPr>
          <a:xfrm>
            <a:off x="524256" y="583616"/>
            <a:ext cx="3722141" cy="5520579"/>
          </a:xfrm>
        </p:spPr>
        <p:txBody>
          <a:bodyPr>
            <a:normAutofit/>
          </a:bodyPr>
          <a:lstStyle/>
          <a:p>
            <a:r>
              <a:rPr lang="en-US">
                <a:solidFill>
                  <a:srgbClr val="FFFFFF"/>
                </a:solidFill>
              </a:rPr>
              <a:t>Pesticide Data Cleanup</a:t>
            </a:r>
          </a:p>
        </p:txBody>
      </p:sp>
      <p:sp>
        <p:nvSpPr>
          <p:cNvPr id="12" name="Rectangle 1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503" y="321732"/>
            <a:ext cx="7240765"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5FA39F9C-1018-45E3-8C10-F4873E8179D0}"/>
              </a:ext>
            </a:extLst>
          </p:cNvPr>
          <p:cNvGraphicFramePr>
            <a:graphicFrameLocks noGrp="1"/>
          </p:cNvGraphicFramePr>
          <p:nvPr>
            <p:ph idx="1"/>
            <p:extLst>
              <p:ext uri="{D42A27DB-BD31-4B8C-83A1-F6EECF244321}">
                <p14:modId xmlns:p14="http://schemas.microsoft.com/office/powerpoint/2010/main" val="2363737812"/>
              </p:ext>
            </p:extLst>
          </p:nvPr>
        </p:nvGraphicFramePr>
        <p:xfrm>
          <a:off x="4933950" y="584200"/>
          <a:ext cx="6594475" cy="55197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24370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28B1CF-468D-4430-B7C0-D0429B92B3D7}"/>
              </a:ext>
            </a:extLst>
          </p:cNvPr>
          <p:cNvSpPr>
            <a:spLocks noGrp="1"/>
          </p:cNvSpPr>
          <p:nvPr>
            <p:ph type="title"/>
          </p:nvPr>
        </p:nvSpPr>
        <p:spPr>
          <a:xfrm>
            <a:off x="9093495" y="618681"/>
            <a:ext cx="2867595" cy="4794567"/>
          </a:xfrm>
        </p:spPr>
        <p:txBody>
          <a:bodyPr vert="horz" lIns="91440" tIns="45720" rIns="91440" bIns="45720" rtlCol="0" anchor="ctr">
            <a:normAutofit/>
          </a:bodyPr>
          <a:lstStyle/>
          <a:p>
            <a:r>
              <a:rPr lang="en-US" sz="3600" dirty="0">
                <a:solidFill>
                  <a:srgbClr val="FFFFFF"/>
                </a:solidFill>
              </a:rPr>
              <a:t>US Pesticide Average Concentration</a:t>
            </a:r>
          </a:p>
        </p:txBody>
      </p:sp>
      <p:sp>
        <p:nvSpPr>
          <p:cNvPr id="12"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ell phone&#10;&#10;Description automatically generated">
            <a:extLst>
              <a:ext uri="{FF2B5EF4-FFF2-40B4-BE49-F238E27FC236}">
                <a16:creationId xmlns:a16="http://schemas.microsoft.com/office/drawing/2014/main" id="{B87B396A-63C7-49F6-BE88-DAF0F44A8532}"/>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771" b="730"/>
          <a:stretch/>
        </p:blipFill>
        <p:spPr>
          <a:xfrm>
            <a:off x="976251" y="942538"/>
            <a:ext cx="7163222" cy="4808332"/>
          </a:xfrm>
          <a:prstGeom prst="rect">
            <a:avLst/>
          </a:prstGeom>
          <a:effectLst/>
        </p:spPr>
      </p:pic>
    </p:spTree>
    <p:extLst>
      <p:ext uri="{BB962C8B-B14F-4D97-AF65-F5344CB8AC3E}">
        <p14:creationId xmlns:p14="http://schemas.microsoft.com/office/powerpoint/2010/main" val="9080830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A0FD6B-0598-4521-B0EA-22B6DA88563B}"/>
              </a:ext>
            </a:extLst>
          </p:cNvPr>
          <p:cNvSpPr>
            <a:spLocks noGrp="1"/>
          </p:cNvSpPr>
          <p:nvPr>
            <p:ph type="title"/>
          </p:nvPr>
        </p:nvSpPr>
        <p:spPr>
          <a:xfrm>
            <a:off x="9093495" y="618681"/>
            <a:ext cx="2821413" cy="4794567"/>
          </a:xfrm>
        </p:spPr>
        <p:txBody>
          <a:bodyPr vert="horz" lIns="91440" tIns="45720" rIns="91440" bIns="45720" rtlCol="0" anchor="ctr">
            <a:normAutofit/>
          </a:bodyPr>
          <a:lstStyle/>
          <a:p>
            <a:r>
              <a:rPr lang="en-US" sz="3600" dirty="0">
                <a:solidFill>
                  <a:srgbClr val="FFFFFF"/>
                </a:solidFill>
              </a:rPr>
              <a:t>Texas Pesticide Concentration</a:t>
            </a:r>
          </a:p>
        </p:txBody>
      </p:sp>
      <p:sp>
        <p:nvSpPr>
          <p:cNvPr id="12"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ell phone&#10;&#10;Description automatically generated">
            <a:extLst>
              <a:ext uri="{FF2B5EF4-FFF2-40B4-BE49-F238E27FC236}">
                <a16:creationId xmlns:a16="http://schemas.microsoft.com/office/drawing/2014/main" id="{B64987DA-DBAB-4F45-8133-6AEB3458BCA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2417" b="787"/>
          <a:stretch/>
        </p:blipFill>
        <p:spPr>
          <a:xfrm>
            <a:off x="976251" y="942538"/>
            <a:ext cx="7163222" cy="4808332"/>
          </a:xfrm>
          <a:prstGeom prst="rect">
            <a:avLst/>
          </a:prstGeom>
          <a:effectLst/>
        </p:spPr>
      </p:pic>
    </p:spTree>
    <p:extLst>
      <p:ext uri="{BB962C8B-B14F-4D97-AF65-F5344CB8AC3E}">
        <p14:creationId xmlns:p14="http://schemas.microsoft.com/office/powerpoint/2010/main" val="13097484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35D61A1-8484-4749-8AD0-A3455E075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EB885C-6974-423D-B3CA-3ECBD0387DE3}"/>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dirty="0"/>
              <a:t>Pesticide Concentration by State</a:t>
            </a:r>
          </a:p>
        </p:txBody>
      </p:sp>
      <p:sp>
        <p:nvSpPr>
          <p:cNvPr id="12" name="Rounded Rectangle 5">
            <a:extLst>
              <a:ext uri="{FF2B5EF4-FFF2-40B4-BE49-F238E27FC236}">
                <a16:creationId xmlns:a16="http://schemas.microsoft.com/office/drawing/2014/main" id="{1447903E-2B66-479D-959B-F2EBB2CC9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28801"/>
            <a:ext cx="10515600" cy="436245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ell phone&#10;&#10;Description automatically generated">
            <a:extLst>
              <a:ext uri="{FF2B5EF4-FFF2-40B4-BE49-F238E27FC236}">
                <a16:creationId xmlns:a16="http://schemas.microsoft.com/office/drawing/2014/main" id="{20E9EB99-B537-46DA-8001-760A174A89A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828" r="1" b="1"/>
          <a:stretch/>
        </p:blipFill>
        <p:spPr>
          <a:xfrm>
            <a:off x="1158240" y="2149222"/>
            <a:ext cx="9875520" cy="3721608"/>
          </a:xfrm>
          <a:prstGeom prst="rect">
            <a:avLst/>
          </a:prstGeom>
          <a:effectLst/>
        </p:spPr>
      </p:pic>
    </p:spTree>
    <p:extLst>
      <p:ext uri="{BB962C8B-B14F-4D97-AF65-F5344CB8AC3E}">
        <p14:creationId xmlns:p14="http://schemas.microsoft.com/office/powerpoint/2010/main" val="2752375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D44730-CAD3-4D96-B09A-3C9AD6451F13}"/>
              </a:ext>
            </a:extLst>
          </p:cNvPr>
          <p:cNvSpPr>
            <a:spLocks noGrp="1"/>
          </p:cNvSpPr>
          <p:nvPr>
            <p:ph type="title"/>
          </p:nvPr>
        </p:nvSpPr>
        <p:spPr>
          <a:xfrm>
            <a:off x="686834" y="1153572"/>
            <a:ext cx="3200400" cy="4461163"/>
          </a:xfrm>
        </p:spPr>
        <p:txBody>
          <a:bodyPr>
            <a:normAutofit/>
          </a:bodyPr>
          <a:lstStyle/>
          <a:p>
            <a:r>
              <a:rPr lang="en-US">
                <a:solidFill>
                  <a:srgbClr val="FFFFFF"/>
                </a:solidFill>
              </a:rPr>
              <a:t>Pesticide Summary</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E7820E3-451F-4404-BA31-E7704EAD99C6}"/>
              </a:ext>
            </a:extLst>
          </p:cNvPr>
          <p:cNvSpPr>
            <a:spLocks noGrp="1"/>
          </p:cNvSpPr>
          <p:nvPr>
            <p:ph idx="1"/>
          </p:nvPr>
        </p:nvSpPr>
        <p:spPr>
          <a:xfrm>
            <a:off x="4447308" y="591344"/>
            <a:ext cx="6906491" cy="5585619"/>
          </a:xfrm>
        </p:spPr>
        <p:txBody>
          <a:bodyPr anchor="ctr">
            <a:normAutofit/>
          </a:bodyPr>
          <a:lstStyle/>
          <a:p>
            <a:r>
              <a:rPr lang="en-US" sz="3200" dirty="0"/>
              <a:t>We the concentration of pesticide in honey indicates more or lesser use of said pesticide. </a:t>
            </a:r>
          </a:p>
          <a:p>
            <a:r>
              <a:rPr lang="en-US" sz="3200" dirty="0"/>
              <a:t>There was a clear spike in pesticide concentration between 2008-05 and 2008-09.</a:t>
            </a:r>
          </a:p>
          <a:p>
            <a:r>
              <a:rPr lang="en-US" sz="3200" dirty="0"/>
              <a:t>Most used pesticide across the set is 2,4-dimethylphenyl formamide. </a:t>
            </a:r>
          </a:p>
          <a:p>
            <a:pPr lvl="1"/>
            <a:r>
              <a:rPr lang="en-US" sz="2800" dirty="0"/>
              <a:t>Also found on catfish. </a:t>
            </a:r>
            <a:endParaRPr lang="en-US" sz="3200" dirty="0"/>
          </a:p>
        </p:txBody>
      </p:sp>
    </p:spTree>
    <p:extLst>
      <p:ext uri="{BB962C8B-B14F-4D97-AF65-F5344CB8AC3E}">
        <p14:creationId xmlns:p14="http://schemas.microsoft.com/office/powerpoint/2010/main" val="2680566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5000" b="-15000"/>
          </a:stretch>
        </a:blipFill>
        <a:effectLst/>
      </p:bgPr>
    </p:bg>
    <p:spTree>
      <p:nvGrpSpPr>
        <p:cNvPr id="1" name=""/>
        <p:cNvGrpSpPr/>
        <p:nvPr/>
      </p:nvGrpSpPr>
      <p:grpSpPr>
        <a:xfrm>
          <a:off x="0" y="0"/>
          <a:ext cx="0" cy="0"/>
          <a:chOff x="0" y="0"/>
          <a:chExt cx="0" cy="0"/>
        </a:xfrm>
      </p:grpSpPr>
      <p:pic>
        <p:nvPicPr>
          <p:cNvPr id="6" name="Content Placeholder 5" descr="A picture containing photo, bunch, many, food&#10;&#10;Description automatically generated">
            <a:extLst>
              <a:ext uri="{FF2B5EF4-FFF2-40B4-BE49-F238E27FC236}">
                <a16:creationId xmlns:a16="http://schemas.microsoft.com/office/drawing/2014/main" id="{F2EAA0F6-6FEE-4DC3-B23E-313719B46137}"/>
              </a:ext>
            </a:extLst>
          </p:cNvPr>
          <p:cNvPicPr>
            <a:picLocks noChangeAspect="1"/>
          </p:cNvPicPr>
          <p:nvPr/>
        </p:nvPicPr>
        <p:blipFill rotWithShape="1">
          <a:blip r:embed="rId4">
            <a:extLst>
              <a:ext uri="{28A0092B-C50C-407E-A947-70E740481C1C}">
                <a14:useLocalDpi xmlns:a14="http://schemas.microsoft.com/office/drawing/2010/main" val="0"/>
              </a:ext>
            </a:extLst>
          </a:blip>
          <a:srcRect b="3097"/>
          <a:stretch/>
        </p:blipFill>
        <p:spPr>
          <a:xfrm>
            <a:off x="2491409" y="0"/>
            <a:ext cx="7580244" cy="7113722"/>
          </a:xfrm>
          <a:prstGeom prst="rect">
            <a:avLst/>
          </a:prstGeom>
          <a:effectLst/>
        </p:spPr>
      </p:pic>
    </p:spTree>
    <p:extLst>
      <p:ext uri="{BB962C8B-B14F-4D97-AF65-F5344CB8AC3E}">
        <p14:creationId xmlns:p14="http://schemas.microsoft.com/office/powerpoint/2010/main" val="723374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3" name="Picture 192">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F6F7BA4-D2A1-4697-A9A3-71E6C60DD830}"/>
              </a:ext>
            </a:extLst>
          </p:cNvPr>
          <p:cNvSpPr>
            <a:spLocks noGrp="1"/>
          </p:cNvSpPr>
          <p:nvPr>
            <p:ph type="title"/>
          </p:nvPr>
        </p:nvSpPr>
        <p:spPr>
          <a:xfrm>
            <a:off x="6094105" y="802955"/>
            <a:ext cx="4977976" cy="1454051"/>
          </a:xfrm>
        </p:spPr>
        <p:txBody>
          <a:bodyPr>
            <a:normAutofit/>
          </a:bodyPr>
          <a:lstStyle/>
          <a:p>
            <a:r>
              <a:rPr lang="en-US">
                <a:solidFill>
                  <a:srgbClr val="000000"/>
                </a:solidFill>
              </a:rPr>
              <a:t>Temperature Data</a:t>
            </a:r>
          </a:p>
        </p:txBody>
      </p:sp>
      <p:sp>
        <p:nvSpPr>
          <p:cNvPr id="194"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146" name="Picture 2" descr="Image result for noaa">
            <a:extLst>
              <a:ext uri="{FF2B5EF4-FFF2-40B4-BE49-F238E27FC236}">
                <a16:creationId xmlns:a16="http://schemas.microsoft.com/office/drawing/2014/main" id="{05D04AD2-BC8B-4451-AA20-7659BB6283F2}"/>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31323" r="31176"/>
          <a:stretch/>
        </p:blipFill>
        <p:spPr bwMode="auto">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16DC17B-2910-4C69-903E-E27DEE867214}"/>
              </a:ext>
            </a:extLst>
          </p:cNvPr>
          <p:cNvSpPr>
            <a:spLocks noGrp="1"/>
          </p:cNvSpPr>
          <p:nvPr>
            <p:ph idx="1"/>
          </p:nvPr>
        </p:nvSpPr>
        <p:spPr>
          <a:xfrm>
            <a:off x="6090574" y="2421682"/>
            <a:ext cx="4977578" cy="3639289"/>
          </a:xfrm>
        </p:spPr>
        <p:txBody>
          <a:bodyPr anchor="ctr">
            <a:normAutofit/>
          </a:bodyPr>
          <a:lstStyle/>
          <a:p>
            <a:r>
              <a:rPr lang="en-US" sz="2000" dirty="0">
                <a:solidFill>
                  <a:srgbClr val="000000"/>
                </a:solidFill>
              </a:rPr>
              <a:t>Temperatures found on NOAA’s website through API pulls</a:t>
            </a:r>
          </a:p>
          <a:p>
            <a:pPr lvl="1"/>
            <a:r>
              <a:rPr lang="en-US" sz="1600" dirty="0">
                <a:solidFill>
                  <a:srgbClr val="000000"/>
                </a:solidFill>
              </a:rPr>
              <a:t>Add semi-decent documentation</a:t>
            </a:r>
          </a:p>
          <a:p>
            <a:r>
              <a:rPr lang="en-US" sz="2000" dirty="0">
                <a:solidFill>
                  <a:srgbClr val="000000"/>
                </a:solidFill>
              </a:rPr>
              <a:t>Had records of weather data going back to 1700’s </a:t>
            </a:r>
          </a:p>
          <a:p>
            <a:r>
              <a:rPr lang="en-US" sz="2000" dirty="0">
                <a:solidFill>
                  <a:srgbClr val="000000"/>
                </a:solidFill>
              </a:rPr>
              <a:t>Used weather station data (99% coverage)</a:t>
            </a:r>
          </a:p>
          <a:p>
            <a:endParaRPr lang="en-US" sz="2000" dirty="0">
              <a:solidFill>
                <a:srgbClr val="000000"/>
              </a:solidFill>
            </a:endParaRPr>
          </a:p>
        </p:txBody>
      </p:sp>
    </p:spTree>
    <p:extLst>
      <p:ext uri="{BB962C8B-B14F-4D97-AF65-F5344CB8AC3E}">
        <p14:creationId xmlns:p14="http://schemas.microsoft.com/office/powerpoint/2010/main" val="5308183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6" name="Rectangle 191">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E2A905-F636-443C-9E8D-DE2616D17EED}"/>
              </a:ext>
            </a:extLst>
          </p:cNvPr>
          <p:cNvSpPr>
            <a:spLocks noGrp="1"/>
          </p:cNvSpPr>
          <p:nvPr>
            <p:ph type="title"/>
          </p:nvPr>
        </p:nvSpPr>
        <p:spPr>
          <a:xfrm>
            <a:off x="594360" y="640263"/>
            <a:ext cx="3822192" cy="1344975"/>
          </a:xfrm>
        </p:spPr>
        <p:txBody>
          <a:bodyPr vert="horz" lIns="91440" tIns="45720" rIns="91440" bIns="45720" rtlCol="0">
            <a:normAutofit/>
          </a:bodyPr>
          <a:lstStyle/>
          <a:p>
            <a:r>
              <a:rPr lang="en-US" sz="3600" dirty="0">
                <a:solidFill>
                  <a:schemeClr val="bg1"/>
                </a:solidFill>
              </a:rPr>
              <a:t>Challenges of Temperature</a:t>
            </a:r>
          </a:p>
        </p:txBody>
      </p:sp>
      <p:cxnSp>
        <p:nvCxnSpPr>
          <p:cNvPr id="5127" name="Straight Connector 192">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749FF960-852E-4ED9-A34D-BB39B18E8DCD}"/>
              </a:ext>
            </a:extLst>
          </p:cNvPr>
          <p:cNvSpPr>
            <a:spLocks noGrp="1"/>
          </p:cNvSpPr>
          <p:nvPr>
            <p:ph idx="1"/>
          </p:nvPr>
        </p:nvSpPr>
        <p:spPr>
          <a:xfrm>
            <a:off x="635508" y="2302735"/>
            <a:ext cx="3822192" cy="3580102"/>
          </a:xfrm>
        </p:spPr>
        <p:txBody>
          <a:bodyPr>
            <a:normAutofit/>
          </a:bodyPr>
          <a:lstStyle/>
          <a:p>
            <a:r>
              <a:rPr lang="en-US" sz="2400" dirty="0">
                <a:solidFill>
                  <a:schemeClr val="bg1"/>
                </a:solidFill>
              </a:rPr>
              <a:t>Narrowing down search</a:t>
            </a:r>
          </a:p>
          <a:p>
            <a:r>
              <a:rPr lang="en-US" sz="2400" dirty="0">
                <a:solidFill>
                  <a:schemeClr val="bg1"/>
                </a:solidFill>
              </a:rPr>
              <a:t>Pulling API with Header</a:t>
            </a:r>
          </a:p>
          <a:p>
            <a:r>
              <a:rPr lang="en-US" sz="2400" dirty="0">
                <a:solidFill>
                  <a:schemeClr val="bg1"/>
                </a:solidFill>
              </a:rPr>
              <a:t>Comparing data to bees</a:t>
            </a:r>
          </a:p>
          <a:p>
            <a:pPr lvl="1"/>
            <a:r>
              <a:rPr lang="en-US" sz="1800" dirty="0">
                <a:solidFill>
                  <a:schemeClr val="bg1"/>
                </a:solidFill>
              </a:rPr>
              <a:t>Months vs Years</a:t>
            </a:r>
          </a:p>
          <a:p>
            <a:r>
              <a:rPr lang="en-US" sz="2400" dirty="0">
                <a:solidFill>
                  <a:schemeClr val="bg1"/>
                </a:solidFill>
              </a:rPr>
              <a:t>Converting date </a:t>
            </a:r>
          </a:p>
          <a:p>
            <a:r>
              <a:rPr lang="en-US" sz="2400" dirty="0">
                <a:solidFill>
                  <a:schemeClr val="bg1"/>
                </a:solidFill>
              </a:rPr>
              <a:t>Putting multiple line graphs onto one plot</a:t>
            </a:r>
          </a:p>
          <a:p>
            <a:endParaRPr lang="en-US" sz="2000" dirty="0">
              <a:solidFill>
                <a:schemeClr val="bg1"/>
              </a:solidFill>
            </a:endParaRPr>
          </a:p>
        </p:txBody>
      </p:sp>
      <p:pic>
        <p:nvPicPr>
          <p:cNvPr id="5124" name="Picture 4" descr="Image result for temperature pictures">
            <a:extLst>
              <a:ext uri="{FF2B5EF4-FFF2-40B4-BE49-F238E27FC236}">
                <a16:creationId xmlns:a16="http://schemas.microsoft.com/office/drawing/2014/main" id="{C890F054-7EB8-49C1-B9A0-1C2FEC9C4C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1696"/>
          <a:stretch/>
        </p:blipFill>
        <p:spPr bwMode="auto">
          <a:xfrm>
            <a:off x="5110716" y="549879"/>
            <a:ext cx="6596652" cy="5602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7229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341D4B7-8A53-4C37-8E33-372EAB5776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2434" y="253548"/>
            <a:ext cx="5608934" cy="6102802"/>
          </a:xfrm>
          <a:prstGeom prst="rect">
            <a:avLst/>
          </a:prstGeom>
          <a:solidFill>
            <a:srgbClr val="AFAB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BB5BC8-9BE0-45A1-A0AD-23CCBD7E5923}"/>
              </a:ext>
            </a:extLst>
          </p:cNvPr>
          <p:cNvSpPr>
            <a:spLocks noGrp="1"/>
          </p:cNvSpPr>
          <p:nvPr>
            <p:ph type="title"/>
          </p:nvPr>
        </p:nvSpPr>
        <p:spPr>
          <a:xfrm>
            <a:off x="6585283" y="420017"/>
            <a:ext cx="5069305" cy="5769864"/>
          </a:xfrm>
        </p:spPr>
        <p:txBody>
          <a:bodyPr vert="horz" lIns="91440" tIns="45720" rIns="91440" bIns="45720" rtlCol="0" anchor="ctr">
            <a:normAutofit/>
          </a:bodyPr>
          <a:lstStyle/>
          <a:p>
            <a:r>
              <a:rPr lang="en-US" sz="5400" dirty="0"/>
              <a:t>Producing data through an API call</a:t>
            </a:r>
          </a:p>
        </p:txBody>
      </p:sp>
      <p:sp>
        <p:nvSpPr>
          <p:cNvPr id="16" name="Rectangle 15">
            <a:extLst>
              <a:ext uri="{FF2B5EF4-FFF2-40B4-BE49-F238E27FC236}">
                <a16:creationId xmlns:a16="http://schemas.microsoft.com/office/drawing/2014/main" id="{B630B15B-CFE8-4FE5-8F6E-666207C945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024" y="253548"/>
            <a:ext cx="5851795" cy="6102802"/>
          </a:xfrm>
          <a:prstGeom prst="rect">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2B51AAA3-DDFE-48DE-AF38-BE32846EC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848" y="420017"/>
            <a:ext cx="5532146" cy="5769864"/>
          </a:xfrm>
          <a:prstGeom prst="rect">
            <a:avLst/>
          </a:prstGeom>
          <a:noFill/>
          <a:ln w="6350" cap="sq" cmpd="sng" algn="ctr">
            <a:solidFill>
              <a:srgbClr val="404040"/>
            </a:solidFill>
            <a:prstDash val="solid"/>
            <a:miter lim="800000"/>
          </a:ln>
          <a:effectLst/>
        </p:spPr>
      </p:sp>
      <p:pic>
        <p:nvPicPr>
          <p:cNvPr id="4" name="Content Placeholder 3">
            <a:extLst>
              <a:ext uri="{FF2B5EF4-FFF2-40B4-BE49-F238E27FC236}">
                <a16:creationId xmlns:a16="http://schemas.microsoft.com/office/drawing/2014/main" id="{5A987016-57FC-4DBC-9E28-6E3DF0924263}"/>
              </a:ext>
            </a:extLst>
          </p:cNvPr>
          <p:cNvPicPr>
            <a:picLocks noGrp="1" noChangeAspect="1"/>
          </p:cNvPicPr>
          <p:nvPr>
            <p:ph idx="1"/>
          </p:nvPr>
        </p:nvPicPr>
        <p:blipFill rotWithShape="1">
          <a:blip r:embed="rId2"/>
          <a:srcRect t="3415" r="3" b="3418"/>
          <a:stretch/>
        </p:blipFill>
        <p:spPr>
          <a:xfrm>
            <a:off x="537412" y="542384"/>
            <a:ext cx="5397581" cy="5647497"/>
          </a:xfrm>
          <a:prstGeom prst="rect">
            <a:avLst/>
          </a:prstGeom>
        </p:spPr>
      </p:pic>
    </p:spTree>
    <p:extLst>
      <p:ext uri="{BB962C8B-B14F-4D97-AF65-F5344CB8AC3E}">
        <p14:creationId xmlns:p14="http://schemas.microsoft.com/office/powerpoint/2010/main" val="28197992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CB01D5-7128-4628-91B4-FF789BFBB859}"/>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dirty="0">
                <a:solidFill>
                  <a:srgbClr val="FFFFFF"/>
                </a:solidFill>
              </a:rPr>
              <a:t>Found the Texas  monthly average temperature across 19 years.</a:t>
            </a:r>
          </a:p>
        </p:txBody>
      </p:sp>
      <p:sp>
        <p:nvSpPr>
          <p:cNvPr id="12"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ell phone&#10;&#10;Description automatically generated">
            <a:extLst>
              <a:ext uri="{FF2B5EF4-FFF2-40B4-BE49-F238E27FC236}">
                <a16:creationId xmlns:a16="http://schemas.microsoft.com/office/drawing/2014/main" id="{DE0B7562-11D5-4D29-98CC-49B17E4A000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628" r="-2" b="3443"/>
          <a:stretch/>
        </p:blipFill>
        <p:spPr>
          <a:xfrm>
            <a:off x="976251" y="942538"/>
            <a:ext cx="7163222" cy="4808332"/>
          </a:xfrm>
          <a:prstGeom prst="rect">
            <a:avLst/>
          </a:prstGeom>
          <a:effectLst/>
        </p:spPr>
      </p:pic>
    </p:spTree>
    <p:extLst>
      <p:ext uri="{BB962C8B-B14F-4D97-AF65-F5344CB8AC3E}">
        <p14:creationId xmlns:p14="http://schemas.microsoft.com/office/powerpoint/2010/main" val="31416718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1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AF7712-D057-46F4-B74D-08ED2F8A7BF1}"/>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dirty="0">
                <a:solidFill>
                  <a:srgbClr val="FFFFFF"/>
                </a:solidFill>
              </a:rPr>
              <a:t>Compared years in four year increments to find any drastic changes</a:t>
            </a:r>
          </a:p>
        </p:txBody>
      </p:sp>
      <p:sp>
        <p:nvSpPr>
          <p:cNvPr id="19"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 up of a map&#10;&#10;Description automatically generated">
            <a:extLst>
              <a:ext uri="{FF2B5EF4-FFF2-40B4-BE49-F238E27FC236}">
                <a16:creationId xmlns:a16="http://schemas.microsoft.com/office/drawing/2014/main" id="{DA40CE36-10E7-4DA2-BF44-F2A3E334F79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3900"/>
          <a:stretch/>
        </p:blipFill>
        <p:spPr>
          <a:xfrm>
            <a:off x="976251" y="942538"/>
            <a:ext cx="7163222" cy="4808332"/>
          </a:xfrm>
          <a:prstGeom prst="rect">
            <a:avLst/>
          </a:prstGeom>
          <a:effectLst/>
        </p:spPr>
      </p:pic>
    </p:spTree>
    <p:extLst>
      <p:ext uri="{BB962C8B-B14F-4D97-AF65-F5344CB8AC3E}">
        <p14:creationId xmlns:p14="http://schemas.microsoft.com/office/powerpoint/2010/main" val="40092285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BCBF93-0FC3-40E1-9156-9DE855BA6963}"/>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dirty="0">
                <a:solidFill>
                  <a:srgbClr val="FFFFFF"/>
                </a:solidFill>
              </a:rPr>
              <a:t>Tried to find a correlation between the Temperature in Texas and Bee Colonies in Texas</a:t>
            </a:r>
          </a:p>
        </p:txBody>
      </p:sp>
      <p:sp>
        <p:nvSpPr>
          <p:cNvPr id="12"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ell phone&#10;&#10;Description automatically generated">
            <a:extLst>
              <a:ext uri="{FF2B5EF4-FFF2-40B4-BE49-F238E27FC236}">
                <a16:creationId xmlns:a16="http://schemas.microsoft.com/office/drawing/2014/main" id="{540A9DE6-848D-4F13-A36C-8EAE971948C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78" b="1349"/>
          <a:stretch/>
        </p:blipFill>
        <p:spPr>
          <a:xfrm>
            <a:off x="976251" y="942538"/>
            <a:ext cx="7163222" cy="4808332"/>
          </a:xfrm>
          <a:prstGeom prst="rect">
            <a:avLst/>
          </a:prstGeom>
          <a:effectLst/>
        </p:spPr>
      </p:pic>
    </p:spTree>
    <p:extLst>
      <p:ext uri="{BB962C8B-B14F-4D97-AF65-F5344CB8AC3E}">
        <p14:creationId xmlns:p14="http://schemas.microsoft.com/office/powerpoint/2010/main" val="23539564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descr="Image result for honey comb">
            <a:extLst>
              <a:ext uri="{FF2B5EF4-FFF2-40B4-BE49-F238E27FC236}">
                <a16:creationId xmlns:a16="http://schemas.microsoft.com/office/drawing/2014/main" id="{D9DE7B01-52DB-4F43-85EE-B4502BEC86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240" b="11760"/>
          <a:stretch/>
        </p:blipFill>
        <p:spPr bwMode="auto">
          <a:xfrm>
            <a:off x="20" y="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35"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2252D048-CFDD-44A9-AB15-1ABE0343EF5B}"/>
              </a:ext>
            </a:extLst>
          </p:cNvPr>
          <p:cNvSpPr>
            <a:spLocks noGrp="1"/>
          </p:cNvSpPr>
          <p:nvPr>
            <p:ph type="title"/>
          </p:nvPr>
        </p:nvSpPr>
        <p:spPr>
          <a:xfrm>
            <a:off x="709448" y="1913950"/>
            <a:ext cx="4204137" cy="1342754"/>
          </a:xfrm>
        </p:spPr>
        <p:txBody>
          <a:bodyPr>
            <a:normAutofit/>
          </a:bodyPr>
          <a:lstStyle/>
          <a:p>
            <a:pPr algn="ctr"/>
            <a:r>
              <a:rPr lang="en-US" sz="3600"/>
              <a:t>Temperature Data Summary</a:t>
            </a:r>
          </a:p>
        </p:txBody>
      </p:sp>
      <p:cxnSp>
        <p:nvCxnSpPr>
          <p:cNvPr id="137" name="Straight Connector 136">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7CC6DAA-0294-485D-B11F-3CB773B38BAF}"/>
              </a:ext>
            </a:extLst>
          </p:cNvPr>
          <p:cNvSpPr>
            <a:spLocks noGrp="1"/>
          </p:cNvSpPr>
          <p:nvPr>
            <p:ph idx="1"/>
          </p:nvPr>
        </p:nvSpPr>
        <p:spPr>
          <a:xfrm>
            <a:off x="712075" y="3707209"/>
            <a:ext cx="4593021" cy="2619839"/>
          </a:xfrm>
        </p:spPr>
        <p:txBody>
          <a:bodyPr anchor="ctr">
            <a:normAutofit/>
          </a:bodyPr>
          <a:lstStyle/>
          <a:p>
            <a:r>
              <a:rPr lang="en-US" sz="2400" dirty="0"/>
              <a:t>With </a:t>
            </a:r>
            <a:r>
              <a:rPr lang="en-US" sz="2400" dirty="0" err="1"/>
              <a:t>r-value</a:t>
            </a:r>
            <a:r>
              <a:rPr lang="en-US" sz="2400" dirty="0"/>
              <a:t> = .0679, no notable correlation between TX Temperature and TX Bees</a:t>
            </a:r>
          </a:p>
          <a:p>
            <a:r>
              <a:rPr lang="en-US" sz="2400" dirty="0"/>
              <a:t>Temperature in Texas is fairly consistent </a:t>
            </a:r>
          </a:p>
          <a:p>
            <a:pPr lvl="1"/>
            <a:r>
              <a:rPr lang="en-US" sz="1800" dirty="0"/>
              <a:t>No drastic changes/spikes between years </a:t>
            </a:r>
          </a:p>
          <a:p>
            <a:endParaRPr lang="en-US" sz="1800" dirty="0"/>
          </a:p>
        </p:txBody>
      </p:sp>
    </p:spTree>
    <p:extLst>
      <p:ext uri="{BB962C8B-B14F-4D97-AF65-F5344CB8AC3E}">
        <p14:creationId xmlns:p14="http://schemas.microsoft.com/office/powerpoint/2010/main" val="5364011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42" name="Rectangle 72">
            <a:extLst>
              <a:ext uri="{FF2B5EF4-FFF2-40B4-BE49-F238E27FC236}">
                <a16:creationId xmlns:a16="http://schemas.microsoft.com/office/drawing/2014/main" id="{A81E7530-396C-45F0-92F4-A885648D1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40" name="Picture 4" descr="Image result for honey">
            <a:extLst>
              <a:ext uri="{FF2B5EF4-FFF2-40B4-BE49-F238E27FC236}">
                <a16:creationId xmlns:a16="http://schemas.microsoft.com/office/drawing/2014/main" id="{A7647743-DC07-4D30-A314-A7958B766E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288"/>
          <a:stretch/>
        </p:blipFill>
        <p:spPr bwMode="auto">
          <a:xfrm>
            <a:off x="603671" y="-1"/>
            <a:ext cx="11588329" cy="6857999"/>
          </a:xfrm>
          <a:prstGeom prst="rect">
            <a:avLst/>
          </a:prstGeom>
          <a:noFill/>
          <a:extLst>
            <a:ext uri="{909E8E84-426E-40DD-AFC4-6F175D3DCCD1}">
              <a14:hiddenFill xmlns:a14="http://schemas.microsoft.com/office/drawing/2010/main">
                <a:solidFill>
                  <a:srgbClr val="FFFFFF"/>
                </a:solidFill>
              </a14:hiddenFill>
            </a:ext>
          </a:extLst>
        </p:spPr>
      </p:pic>
      <p:sp>
        <p:nvSpPr>
          <p:cNvPr id="14343" name="Rectangle 74">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19898" cy="6858000"/>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115FE4-70BF-4A15-B6FC-99F51E86BFF6}"/>
              </a:ext>
            </a:extLst>
          </p:cNvPr>
          <p:cNvSpPr>
            <a:spLocks noGrp="1"/>
          </p:cNvSpPr>
          <p:nvPr>
            <p:ph type="title"/>
          </p:nvPr>
        </p:nvSpPr>
        <p:spPr>
          <a:xfrm>
            <a:off x="1166649" y="721805"/>
            <a:ext cx="3874686" cy="2147520"/>
          </a:xfrm>
        </p:spPr>
        <p:txBody>
          <a:bodyPr>
            <a:normAutofit/>
          </a:bodyPr>
          <a:lstStyle/>
          <a:p>
            <a:r>
              <a:rPr lang="en-US">
                <a:solidFill>
                  <a:schemeClr val="bg1"/>
                </a:solidFill>
              </a:rPr>
              <a:t>Honey Sales</a:t>
            </a:r>
          </a:p>
        </p:txBody>
      </p:sp>
      <p:sp>
        <p:nvSpPr>
          <p:cNvPr id="77" name="Rectangle 76">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roup 78">
            <a:extLst>
              <a:ext uri="{FF2B5EF4-FFF2-40B4-BE49-F238E27FC236}">
                <a16:creationId xmlns:a16="http://schemas.microsoft.com/office/drawing/2014/main" id="{81DE8B58-F373-409E-A253-4380A66091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1188720" y="73152"/>
            <a:chExt cx="1178966" cy="232963"/>
          </a:xfrm>
        </p:grpSpPr>
        <p:sp>
          <p:nvSpPr>
            <p:cNvPr id="80" name="Rectangle 64">
              <a:extLst>
                <a:ext uri="{FF2B5EF4-FFF2-40B4-BE49-F238E27FC236}">
                  <a16:creationId xmlns:a16="http://schemas.microsoft.com/office/drawing/2014/main" id="{F5ACE265-D22D-48CC-99DE-EB81AE92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66">
              <a:extLst>
                <a:ext uri="{FF2B5EF4-FFF2-40B4-BE49-F238E27FC236}">
                  <a16:creationId xmlns:a16="http://schemas.microsoft.com/office/drawing/2014/main" id="{6FE80EEA-F4ED-4436-8861-0BEAAEFE76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64">
              <a:extLst>
                <a:ext uri="{FF2B5EF4-FFF2-40B4-BE49-F238E27FC236}">
                  <a16:creationId xmlns:a16="http://schemas.microsoft.com/office/drawing/2014/main" id="{C3642BC8-86E8-47D0-8846-3E4D49E4B4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66">
              <a:extLst>
                <a:ext uri="{FF2B5EF4-FFF2-40B4-BE49-F238E27FC236}">
                  <a16:creationId xmlns:a16="http://schemas.microsoft.com/office/drawing/2014/main" id="{82D35214-3634-4180-BF0E-45B614516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64">
              <a:extLst>
                <a:ext uri="{FF2B5EF4-FFF2-40B4-BE49-F238E27FC236}">
                  <a16:creationId xmlns:a16="http://schemas.microsoft.com/office/drawing/2014/main" id="{15BE89E6-3D1C-42B5-A950-E72889F8BB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66">
              <a:extLst>
                <a:ext uri="{FF2B5EF4-FFF2-40B4-BE49-F238E27FC236}">
                  <a16:creationId xmlns:a16="http://schemas.microsoft.com/office/drawing/2014/main" id="{473771CC-5097-4E08-9606-24B0BC9A0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64">
              <a:extLst>
                <a:ext uri="{FF2B5EF4-FFF2-40B4-BE49-F238E27FC236}">
                  <a16:creationId xmlns:a16="http://schemas.microsoft.com/office/drawing/2014/main" id="{BE872634-00DA-47BD-880D-5C05FFADC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66">
              <a:extLst>
                <a:ext uri="{FF2B5EF4-FFF2-40B4-BE49-F238E27FC236}">
                  <a16:creationId xmlns:a16="http://schemas.microsoft.com/office/drawing/2014/main" id="{4F151F5C-DE9B-460E-BC51-471F4A8A5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64">
              <a:extLst>
                <a:ext uri="{FF2B5EF4-FFF2-40B4-BE49-F238E27FC236}">
                  <a16:creationId xmlns:a16="http://schemas.microsoft.com/office/drawing/2014/main" id="{34557B8A-4D2F-4D0D-B746-59EA85318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66">
              <a:extLst>
                <a:ext uri="{FF2B5EF4-FFF2-40B4-BE49-F238E27FC236}">
                  <a16:creationId xmlns:a16="http://schemas.microsoft.com/office/drawing/2014/main" id="{C764CD8E-E409-4E9B-8E87-746DDE36D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64">
              <a:extLst>
                <a:ext uri="{FF2B5EF4-FFF2-40B4-BE49-F238E27FC236}">
                  <a16:creationId xmlns:a16="http://schemas.microsoft.com/office/drawing/2014/main" id="{8E27A01D-2F01-4286-9453-3FBF6E84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66">
              <a:extLst>
                <a:ext uri="{FF2B5EF4-FFF2-40B4-BE49-F238E27FC236}">
                  <a16:creationId xmlns:a16="http://schemas.microsoft.com/office/drawing/2014/main" id="{460487A5-12EB-422E-9588-8FF06FAF73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64">
              <a:extLst>
                <a:ext uri="{FF2B5EF4-FFF2-40B4-BE49-F238E27FC236}">
                  <a16:creationId xmlns:a16="http://schemas.microsoft.com/office/drawing/2014/main" id="{7D522D20-C9F7-4B34-9066-4B43ADAAB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66">
              <a:extLst>
                <a:ext uri="{FF2B5EF4-FFF2-40B4-BE49-F238E27FC236}">
                  <a16:creationId xmlns:a16="http://schemas.microsoft.com/office/drawing/2014/main" id="{97B04F2C-295B-447A-8941-0AD4F55516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64">
              <a:extLst>
                <a:ext uri="{FF2B5EF4-FFF2-40B4-BE49-F238E27FC236}">
                  <a16:creationId xmlns:a16="http://schemas.microsoft.com/office/drawing/2014/main" id="{17D7FF91-B366-4534-B9B4-5710926EE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66">
              <a:extLst>
                <a:ext uri="{FF2B5EF4-FFF2-40B4-BE49-F238E27FC236}">
                  <a16:creationId xmlns:a16="http://schemas.microsoft.com/office/drawing/2014/main" id="{B5B8116C-ADD9-4826-9C37-270377E8F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64">
              <a:extLst>
                <a:ext uri="{FF2B5EF4-FFF2-40B4-BE49-F238E27FC236}">
                  <a16:creationId xmlns:a16="http://schemas.microsoft.com/office/drawing/2014/main" id="{22D01D96-8DB8-40BF-83AC-4CA49EC26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66">
              <a:extLst>
                <a:ext uri="{FF2B5EF4-FFF2-40B4-BE49-F238E27FC236}">
                  <a16:creationId xmlns:a16="http://schemas.microsoft.com/office/drawing/2014/main" id="{44B584CD-5E60-4B15-847C-B30D15DA1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64">
              <a:extLst>
                <a:ext uri="{FF2B5EF4-FFF2-40B4-BE49-F238E27FC236}">
                  <a16:creationId xmlns:a16="http://schemas.microsoft.com/office/drawing/2014/main" id="{CF2BB7DC-B968-4F0B-9748-BF0E6E297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66">
              <a:extLst>
                <a:ext uri="{FF2B5EF4-FFF2-40B4-BE49-F238E27FC236}">
                  <a16:creationId xmlns:a16="http://schemas.microsoft.com/office/drawing/2014/main" id="{CF12C159-3F09-4861-9450-ECD5DB310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1" name="Rectangle 100">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1F72866-C275-4FF8-8ABC-1F6F05DCCD5B}"/>
              </a:ext>
            </a:extLst>
          </p:cNvPr>
          <p:cNvSpPr>
            <a:spLocks noGrp="1"/>
          </p:cNvSpPr>
          <p:nvPr>
            <p:ph idx="1"/>
          </p:nvPr>
        </p:nvSpPr>
        <p:spPr>
          <a:xfrm>
            <a:off x="1166649" y="3379979"/>
            <a:ext cx="3874685" cy="3186359"/>
          </a:xfrm>
        </p:spPr>
        <p:txBody>
          <a:bodyPr anchor="ctr">
            <a:normAutofit/>
          </a:bodyPr>
          <a:lstStyle/>
          <a:p>
            <a:r>
              <a:rPr lang="en-US" sz="1800" dirty="0">
                <a:solidFill>
                  <a:schemeClr val="bg1"/>
                </a:solidFill>
              </a:rPr>
              <a:t>Found data on USDA website. </a:t>
            </a:r>
          </a:p>
          <a:p>
            <a:pPr lvl="1"/>
            <a:r>
              <a:rPr lang="en-US" sz="1800" dirty="0">
                <a:solidFill>
                  <a:schemeClr val="bg1"/>
                </a:solidFill>
              </a:rPr>
              <a:t>Downloaded CSV file</a:t>
            </a:r>
          </a:p>
          <a:p>
            <a:r>
              <a:rPr lang="en-US" sz="1800" dirty="0">
                <a:solidFill>
                  <a:schemeClr val="bg1"/>
                </a:solidFill>
              </a:rPr>
              <a:t>Filtered through census and survey data</a:t>
            </a:r>
          </a:p>
          <a:p>
            <a:r>
              <a:rPr lang="en-US" sz="1800" dirty="0">
                <a:solidFill>
                  <a:schemeClr val="bg1"/>
                </a:solidFill>
              </a:rPr>
              <a:t>Able to find information on honey sales and production both on a state and national level. </a:t>
            </a:r>
          </a:p>
        </p:txBody>
      </p:sp>
    </p:spTree>
    <p:extLst>
      <p:ext uri="{BB962C8B-B14F-4D97-AF65-F5344CB8AC3E}">
        <p14:creationId xmlns:p14="http://schemas.microsoft.com/office/powerpoint/2010/main" val="606941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4C5462">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77DF44E-CBCE-47C5-B6D5-99D5C0502A35}"/>
              </a:ext>
            </a:extLst>
          </p:cNvPr>
          <p:cNvSpPr>
            <a:spLocks noGrp="1"/>
          </p:cNvSpPr>
          <p:nvPr>
            <p:ph type="title"/>
          </p:nvPr>
        </p:nvSpPr>
        <p:spPr>
          <a:xfrm>
            <a:off x="524256" y="4767072"/>
            <a:ext cx="6594189" cy="1625210"/>
          </a:xfrm>
        </p:spPr>
        <p:txBody>
          <a:bodyPr>
            <a:normAutofit/>
          </a:bodyPr>
          <a:lstStyle/>
          <a:p>
            <a:pPr algn="r"/>
            <a:r>
              <a:rPr lang="en-US">
                <a:solidFill>
                  <a:srgbClr val="FFFFFF"/>
                </a:solidFill>
              </a:rPr>
              <a:t>Honey Sales Challenges </a:t>
            </a:r>
          </a:p>
        </p:txBody>
      </p:sp>
      <p:pic>
        <p:nvPicPr>
          <p:cNvPr id="16388" name="Picture 4" descr="Image result for honey sales">
            <a:extLst>
              <a:ext uri="{FF2B5EF4-FFF2-40B4-BE49-F238E27FC236}">
                <a16:creationId xmlns:a16="http://schemas.microsoft.com/office/drawing/2014/main" id="{DC753342-FBFE-4D91-86D9-8B8EE55617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710" r="2" b="3844"/>
          <a:stretch/>
        </p:blipFill>
        <p:spPr bwMode="auto">
          <a:xfrm>
            <a:off x="327547" y="321733"/>
            <a:ext cx="7058306" cy="4107392"/>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75E1CD4-FCFD-454C-8A41-6BF8D2DB98A6}"/>
              </a:ext>
            </a:extLst>
          </p:cNvPr>
          <p:cNvSpPr>
            <a:spLocks noGrp="1"/>
          </p:cNvSpPr>
          <p:nvPr>
            <p:ph idx="1"/>
          </p:nvPr>
        </p:nvSpPr>
        <p:spPr>
          <a:xfrm>
            <a:off x="8029319" y="917725"/>
            <a:ext cx="3424739" cy="4852362"/>
          </a:xfrm>
        </p:spPr>
        <p:txBody>
          <a:bodyPr anchor="ctr">
            <a:normAutofit/>
          </a:bodyPr>
          <a:lstStyle/>
          <a:p>
            <a:pPr lvl="0"/>
            <a:r>
              <a:rPr lang="en-US" sz="1400" dirty="0">
                <a:solidFill>
                  <a:srgbClr val="FFFFFF"/>
                </a:solidFill>
              </a:rPr>
              <a:t>Tricky searching for the data</a:t>
            </a:r>
          </a:p>
          <a:p>
            <a:pPr lvl="0"/>
            <a:r>
              <a:rPr lang="en-US" sz="1400" dirty="0">
                <a:solidFill>
                  <a:srgbClr val="FFFFFF"/>
                </a:solidFill>
              </a:rPr>
              <a:t>Able to find multiple datasets for honey:</a:t>
            </a:r>
          </a:p>
          <a:p>
            <a:pPr lvl="1"/>
            <a:r>
              <a:rPr lang="en-US" sz="1400" dirty="0">
                <a:solidFill>
                  <a:srgbClr val="FFFFFF"/>
                </a:solidFill>
              </a:rPr>
              <a:t>Production</a:t>
            </a:r>
          </a:p>
          <a:p>
            <a:pPr lvl="1"/>
            <a:r>
              <a:rPr lang="en-US" sz="1400" dirty="0">
                <a:solidFill>
                  <a:srgbClr val="FFFFFF"/>
                </a:solidFill>
              </a:rPr>
              <a:t>Location</a:t>
            </a:r>
          </a:p>
          <a:p>
            <a:pPr lvl="1"/>
            <a:r>
              <a:rPr lang="en-US" sz="1400" dirty="0">
                <a:solidFill>
                  <a:srgbClr val="FFFFFF"/>
                </a:solidFill>
              </a:rPr>
              <a:t>Sales</a:t>
            </a:r>
          </a:p>
          <a:p>
            <a:r>
              <a:rPr lang="en-US" sz="1400" dirty="0">
                <a:solidFill>
                  <a:srgbClr val="FFFFFF"/>
                </a:solidFill>
              </a:rPr>
              <a:t>Trail and error finding the right CSVs. </a:t>
            </a:r>
          </a:p>
          <a:p>
            <a:pPr lvl="1"/>
            <a:r>
              <a:rPr lang="en-US" sz="1400" dirty="0">
                <a:solidFill>
                  <a:srgbClr val="FFFFFF"/>
                </a:solidFill>
              </a:rPr>
              <a:t>Had to download multiple CSVs to get both the census and survey data required for the analysis. </a:t>
            </a:r>
          </a:p>
          <a:p>
            <a:r>
              <a:rPr lang="en-US" sz="1400" dirty="0">
                <a:solidFill>
                  <a:srgbClr val="FFFFFF"/>
                </a:solidFill>
              </a:rPr>
              <a:t>Using pandas and matplotlib, constructed several graphs. </a:t>
            </a:r>
          </a:p>
          <a:p>
            <a:r>
              <a:rPr lang="en-US" sz="1400" dirty="0">
                <a:solidFill>
                  <a:srgbClr val="FFFFFF"/>
                </a:solidFill>
              </a:rPr>
              <a:t>Converted cent values to dollar figures and made a multiline graph to display findings</a:t>
            </a:r>
          </a:p>
          <a:p>
            <a:pPr marL="0" indent="0">
              <a:buNone/>
            </a:pPr>
            <a:endParaRPr lang="en-US" sz="1400" dirty="0">
              <a:solidFill>
                <a:srgbClr val="FFFFFF"/>
              </a:solidFill>
            </a:endParaRPr>
          </a:p>
        </p:txBody>
      </p:sp>
    </p:spTree>
    <p:extLst>
      <p:ext uri="{BB962C8B-B14F-4D97-AF65-F5344CB8AC3E}">
        <p14:creationId xmlns:p14="http://schemas.microsoft.com/office/powerpoint/2010/main" val="14164926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2CA9E5-B6C2-4EB7-A49A-AD122810BAD8}"/>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US and Texas Honey Production</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descr="A screenshot of a cell phone&#10;&#10;Description automatically generated">
            <a:extLst>
              <a:ext uri="{FF2B5EF4-FFF2-40B4-BE49-F238E27FC236}">
                <a16:creationId xmlns:a16="http://schemas.microsoft.com/office/drawing/2014/main" id="{53D68B93-04AD-431D-96D3-7FBF3A10A7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567" y="2491012"/>
            <a:ext cx="5455917" cy="3869248"/>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screenshot of a cell phone&#10;&#10;Description automatically generated">
            <a:extLst>
              <a:ext uri="{FF2B5EF4-FFF2-40B4-BE49-F238E27FC236}">
                <a16:creationId xmlns:a16="http://schemas.microsoft.com/office/drawing/2014/main" id="{6BE7B872-FBAB-4453-B2D6-F3F082F59FA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45073" y="2593819"/>
            <a:ext cx="5455917" cy="3663635"/>
          </a:xfrm>
          <a:prstGeom prst="rect">
            <a:avLst/>
          </a:prstGeom>
        </p:spPr>
      </p:pic>
    </p:spTree>
    <p:extLst>
      <p:ext uri="{BB962C8B-B14F-4D97-AF65-F5344CB8AC3E}">
        <p14:creationId xmlns:p14="http://schemas.microsoft.com/office/powerpoint/2010/main" val="3999080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Image result for bees flying into colony">
            <a:extLst>
              <a:ext uri="{FF2B5EF4-FFF2-40B4-BE49-F238E27FC236}">
                <a16:creationId xmlns:a16="http://schemas.microsoft.com/office/drawing/2014/main" id="{7910173D-BBCC-4C55-B7F6-020DB03789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772"/>
          <a:stretch/>
        </p:blipFill>
        <p:spPr bwMode="auto">
          <a:xfrm>
            <a:off x="3929900" y="-478"/>
            <a:ext cx="10746555"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Shape 70">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Shape 72">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9AB1D80-BCDD-46C2-B2F4-D801412E22AF}"/>
              </a:ext>
            </a:extLst>
          </p:cNvPr>
          <p:cNvSpPr>
            <a:spLocks noGrp="1"/>
          </p:cNvSpPr>
          <p:nvPr>
            <p:ph type="title"/>
          </p:nvPr>
        </p:nvSpPr>
        <p:spPr>
          <a:xfrm>
            <a:off x="0" y="365125"/>
            <a:ext cx="6070827" cy="1325563"/>
          </a:xfrm>
        </p:spPr>
        <p:txBody>
          <a:bodyPr>
            <a:normAutofit/>
          </a:bodyPr>
          <a:lstStyle/>
          <a:p>
            <a:r>
              <a:rPr lang="en-US" dirty="0"/>
              <a:t>Our Hypothesis </a:t>
            </a:r>
          </a:p>
        </p:txBody>
      </p:sp>
      <p:sp>
        <p:nvSpPr>
          <p:cNvPr id="3" name="Content Placeholder 2">
            <a:extLst>
              <a:ext uri="{FF2B5EF4-FFF2-40B4-BE49-F238E27FC236}">
                <a16:creationId xmlns:a16="http://schemas.microsoft.com/office/drawing/2014/main" id="{3F374136-BF95-43B8-A4AA-44F2AAE32687}"/>
              </a:ext>
            </a:extLst>
          </p:cNvPr>
          <p:cNvSpPr>
            <a:spLocks noGrp="1"/>
          </p:cNvSpPr>
          <p:nvPr>
            <p:ph idx="1"/>
          </p:nvPr>
        </p:nvSpPr>
        <p:spPr>
          <a:xfrm>
            <a:off x="285944" y="1850323"/>
            <a:ext cx="4683621" cy="4154361"/>
          </a:xfrm>
        </p:spPr>
        <p:txBody>
          <a:bodyPr>
            <a:normAutofit/>
          </a:bodyPr>
          <a:lstStyle/>
          <a:p>
            <a:r>
              <a:rPr lang="en-US" sz="2000" dirty="0"/>
              <a:t>As ambient temperature decreases, bee population decreases</a:t>
            </a:r>
          </a:p>
          <a:p>
            <a:endParaRPr lang="en-US" sz="2000" dirty="0"/>
          </a:p>
          <a:p>
            <a:r>
              <a:rPr lang="en-US" sz="2000" dirty="0"/>
              <a:t>As the average presence of pesticides in honey samples increased; bee population decreased</a:t>
            </a:r>
          </a:p>
        </p:txBody>
      </p:sp>
    </p:spTree>
    <p:extLst>
      <p:ext uri="{BB962C8B-B14F-4D97-AF65-F5344CB8AC3E}">
        <p14:creationId xmlns:p14="http://schemas.microsoft.com/office/powerpoint/2010/main" val="1095543577"/>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A7E77D-B4EE-48C3-9D33-6E3BDF1F84B5}"/>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US and Texas Honey Prices</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descr="A close up of a logo&#10;&#10;Description automatically generated">
            <a:extLst>
              <a:ext uri="{FF2B5EF4-FFF2-40B4-BE49-F238E27FC236}">
                <a16:creationId xmlns:a16="http://schemas.microsoft.com/office/drawing/2014/main" id="{A97EE578-A166-4927-B605-381417E82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567" y="2491012"/>
            <a:ext cx="5455917" cy="3869248"/>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close up of a logo&#10;&#10;Description automatically generated">
            <a:extLst>
              <a:ext uri="{FF2B5EF4-FFF2-40B4-BE49-F238E27FC236}">
                <a16:creationId xmlns:a16="http://schemas.microsoft.com/office/drawing/2014/main" id="{DEEF5D4A-7589-4BB3-AC57-4D5CC40DAF9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445073" y="2491012"/>
            <a:ext cx="5455917" cy="3869248"/>
          </a:xfrm>
          <a:prstGeom prst="rect">
            <a:avLst/>
          </a:prstGeom>
        </p:spPr>
      </p:pic>
    </p:spTree>
    <p:extLst>
      <p:ext uri="{BB962C8B-B14F-4D97-AF65-F5344CB8AC3E}">
        <p14:creationId xmlns:p14="http://schemas.microsoft.com/office/powerpoint/2010/main" val="2313853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A81D64-D6BE-447A-8E9D-BC7BA05393FB}"/>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dirty="0">
                <a:solidFill>
                  <a:srgbClr val="FFFFFF"/>
                </a:solidFill>
              </a:rPr>
              <a:t>US vs Texas Honey Sales</a:t>
            </a:r>
          </a:p>
        </p:txBody>
      </p:sp>
      <p:sp>
        <p:nvSpPr>
          <p:cNvPr id="12"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 up of a map&#10;&#10;Description automatically generated">
            <a:extLst>
              <a:ext uri="{FF2B5EF4-FFF2-40B4-BE49-F238E27FC236}">
                <a16:creationId xmlns:a16="http://schemas.microsoft.com/office/drawing/2014/main" id="{40D4CFC7-A7D2-4EE4-BF59-39B43181083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2" b="3887"/>
          <a:stretch/>
        </p:blipFill>
        <p:spPr>
          <a:xfrm>
            <a:off x="976251" y="942538"/>
            <a:ext cx="7163222" cy="4808332"/>
          </a:xfrm>
          <a:prstGeom prst="rect">
            <a:avLst/>
          </a:prstGeom>
          <a:effectLst/>
        </p:spPr>
      </p:pic>
    </p:spTree>
    <p:extLst>
      <p:ext uri="{BB962C8B-B14F-4D97-AF65-F5344CB8AC3E}">
        <p14:creationId xmlns:p14="http://schemas.microsoft.com/office/powerpoint/2010/main" val="14816017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5" name="Rectangle 82">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Image result for honey production">
            <a:extLst>
              <a:ext uri="{FF2B5EF4-FFF2-40B4-BE49-F238E27FC236}">
                <a16:creationId xmlns:a16="http://schemas.microsoft.com/office/drawing/2014/main" id="{2FF24078-688D-4B40-896E-0F02980AC95E}"/>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DCE151F-1634-4DDF-9314-4BBCD959ED43}"/>
              </a:ext>
            </a:extLst>
          </p:cNvPr>
          <p:cNvSpPr>
            <a:spLocks noGrp="1"/>
          </p:cNvSpPr>
          <p:nvPr>
            <p:ph type="title"/>
          </p:nvPr>
        </p:nvSpPr>
        <p:spPr>
          <a:xfrm>
            <a:off x="838201" y="1065862"/>
            <a:ext cx="3313164" cy="4726276"/>
          </a:xfrm>
        </p:spPr>
        <p:txBody>
          <a:bodyPr>
            <a:normAutofit/>
          </a:bodyPr>
          <a:lstStyle/>
          <a:p>
            <a:pPr algn="r"/>
            <a:r>
              <a:rPr lang="en-US" sz="4000">
                <a:solidFill>
                  <a:srgbClr val="FFFFFF"/>
                </a:solidFill>
              </a:rPr>
              <a:t>Honey Production Summary</a:t>
            </a:r>
          </a:p>
        </p:txBody>
      </p:sp>
      <p:cxnSp>
        <p:nvCxnSpPr>
          <p:cNvPr id="96" name="Straight Connector 84">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55BA238-BBD2-43D7-BDE8-8FF9BDF74084}"/>
              </a:ext>
            </a:extLst>
          </p:cNvPr>
          <p:cNvSpPr>
            <a:spLocks noGrp="1"/>
          </p:cNvSpPr>
          <p:nvPr>
            <p:ph idx="1"/>
          </p:nvPr>
        </p:nvSpPr>
        <p:spPr>
          <a:xfrm>
            <a:off x="5155379" y="1065862"/>
            <a:ext cx="5744685" cy="4726276"/>
          </a:xfrm>
        </p:spPr>
        <p:txBody>
          <a:bodyPr anchor="ctr">
            <a:normAutofit/>
          </a:bodyPr>
          <a:lstStyle/>
          <a:p>
            <a:pPr lvl="1"/>
            <a:r>
              <a:rPr lang="en-US" sz="1700">
                <a:solidFill>
                  <a:srgbClr val="FFFFFF"/>
                </a:solidFill>
              </a:rPr>
              <a:t>Honey production sharply decreased from 1997 to 2002 and then increased from 2002 to 2007 for both Texas and the U.S. </a:t>
            </a:r>
          </a:p>
          <a:p>
            <a:pPr lvl="1"/>
            <a:r>
              <a:rPr lang="en-US" sz="1700">
                <a:solidFill>
                  <a:srgbClr val="FFFFFF"/>
                </a:solidFill>
              </a:rPr>
              <a:t>After production sharply declines, with Texas continuing to decline in production and the U.S. appears to be bouncing back as of 2017.</a:t>
            </a:r>
          </a:p>
          <a:p>
            <a:pPr lvl="1"/>
            <a:r>
              <a:rPr lang="en-US" sz="1700">
                <a:solidFill>
                  <a:srgbClr val="FFFFFF"/>
                </a:solidFill>
              </a:rPr>
              <a:t>For prices, Texas follows the national trend closely.</a:t>
            </a:r>
          </a:p>
          <a:p>
            <a:pPr lvl="1"/>
            <a:r>
              <a:rPr lang="en-US" sz="1700">
                <a:solidFill>
                  <a:srgbClr val="FFFFFF"/>
                </a:solidFill>
              </a:rPr>
              <a:t>There could be a number of factors that could be the cause</a:t>
            </a:r>
          </a:p>
          <a:p>
            <a:pPr lvl="2"/>
            <a:r>
              <a:rPr lang="en-US" sz="1700">
                <a:solidFill>
                  <a:srgbClr val="FFFFFF"/>
                </a:solidFill>
              </a:rPr>
              <a:t>Laws </a:t>
            </a:r>
          </a:p>
          <a:p>
            <a:pPr lvl="2"/>
            <a:r>
              <a:rPr lang="en-US" sz="1700">
                <a:solidFill>
                  <a:srgbClr val="FFFFFF"/>
                </a:solidFill>
              </a:rPr>
              <a:t>Taxes </a:t>
            </a:r>
          </a:p>
          <a:p>
            <a:pPr lvl="2"/>
            <a:r>
              <a:rPr lang="en-US" sz="1700">
                <a:solidFill>
                  <a:srgbClr val="FFFFFF"/>
                </a:solidFill>
              </a:rPr>
              <a:t>New agricultural bills </a:t>
            </a:r>
          </a:p>
          <a:p>
            <a:pPr lvl="2"/>
            <a:r>
              <a:rPr lang="en-US" sz="1700">
                <a:solidFill>
                  <a:srgbClr val="FFFFFF"/>
                </a:solidFill>
              </a:rPr>
              <a:t>Cultural and Economic shifts (such as the 2008 recession) </a:t>
            </a:r>
          </a:p>
          <a:p>
            <a:pPr lvl="2"/>
            <a:r>
              <a:rPr lang="en-US" sz="1700">
                <a:solidFill>
                  <a:srgbClr val="FFFFFF"/>
                </a:solidFill>
              </a:rPr>
              <a:t>Changes in marketing methods, etc. </a:t>
            </a:r>
          </a:p>
          <a:p>
            <a:pPr lvl="1"/>
            <a:r>
              <a:rPr lang="en-US" sz="1700">
                <a:solidFill>
                  <a:srgbClr val="FFFFFF"/>
                </a:solidFill>
              </a:rPr>
              <a:t>How our environment and agricultural practices can affect our businesses</a:t>
            </a:r>
          </a:p>
          <a:p>
            <a:endParaRPr lang="en-US" sz="1700">
              <a:solidFill>
                <a:srgbClr val="FFFFFF"/>
              </a:solidFill>
            </a:endParaRPr>
          </a:p>
        </p:txBody>
      </p:sp>
    </p:spTree>
    <p:extLst>
      <p:ext uri="{BB962C8B-B14F-4D97-AF65-F5344CB8AC3E}">
        <p14:creationId xmlns:p14="http://schemas.microsoft.com/office/powerpoint/2010/main" val="2914619094"/>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1FD5CF0-5150-4224-99F5-B7E768638FA9}"/>
              </a:ext>
            </a:extLst>
          </p:cNvPr>
          <p:cNvSpPr>
            <a:spLocks noGrp="1"/>
          </p:cNvSpPr>
          <p:nvPr>
            <p:ph type="title"/>
          </p:nvPr>
        </p:nvSpPr>
        <p:spPr>
          <a:xfrm>
            <a:off x="6412121" y="321734"/>
            <a:ext cx="5136412" cy="1135737"/>
          </a:xfrm>
        </p:spPr>
        <p:txBody>
          <a:bodyPr>
            <a:normAutofit/>
          </a:bodyPr>
          <a:lstStyle/>
          <a:p>
            <a:r>
              <a:rPr lang="en-US" sz="3600"/>
              <a:t>Conclusions/Implications</a:t>
            </a:r>
          </a:p>
        </p:txBody>
      </p:sp>
      <p:pic>
        <p:nvPicPr>
          <p:cNvPr id="15362" name="Picture 2" descr="Image result for bee movie">
            <a:extLst>
              <a:ext uri="{FF2B5EF4-FFF2-40B4-BE49-F238E27FC236}">
                <a16:creationId xmlns:a16="http://schemas.microsoft.com/office/drawing/2014/main" id="{A4161E36-4A92-45C0-8BD7-DDC6043543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66" r="2108"/>
          <a:stretch/>
        </p:blipFill>
        <p:spPr bwMode="auto">
          <a:xfrm>
            <a:off x="-2" y="10"/>
            <a:ext cx="5779884"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73" name="Group 72">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713128"/>
            <a:ext cx="1068867" cy="2126625"/>
            <a:chOff x="10918968" y="713127"/>
            <a:chExt cx="1273032" cy="2532832"/>
          </a:xfrm>
        </p:grpSpPr>
        <p:sp>
          <p:nvSpPr>
            <p:cNvPr id="74" name="Rectangle 7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Isosceles Triangle 74">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Content Placeholder 2">
            <a:extLst>
              <a:ext uri="{FF2B5EF4-FFF2-40B4-BE49-F238E27FC236}">
                <a16:creationId xmlns:a16="http://schemas.microsoft.com/office/drawing/2014/main" id="{02837CD2-BB69-47C1-B71D-AEAE40E7F152}"/>
              </a:ext>
            </a:extLst>
          </p:cNvPr>
          <p:cNvSpPr>
            <a:spLocks noGrp="1"/>
          </p:cNvSpPr>
          <p:nvPr>
            <p:ph idx="1"/>
          </p:nvPr>
        </p:nvSpPr>
        <p:spPr>
          <a:xfrm>
            <a:off x="6412120" y="1782981"/>
            <a:ext cx="5136412" cy="4393982"/>
          </a:xfrm>
        </p:spPr>
        <p:txBody>
          <a:bodyPr>
            <a:normAutofit/>
          </a:bodyPr>
          <a:lstStyle/>
          <a:p>
            <a:endParaRPr lang="en-US" sz="2000" b="0" dirty="0">
              <a:effectLst/>
            </a:endParaRPr>
          </a:p>
          <a:p>
            <a:pPr lvl="1" fontAlgn="base"/>
            <a:r>
              <a:rPr lang="en-US" sz="2000" dirty="0"/>
              <a:t>The </a:t>
            </a:r>
            <a:r>
              <a:rPr lang="en-US" sz="2000" dirty="0" err="1"/>
              <a:t>r-value</a:t>
            </a:r>
            <a:r>
              <a:rPr lang="en-US" sz="2000" dirty="0"/>
              <a:t> for correlation between ambient temperature and bee population was .069 which disproves our hypothesis.</a:t>
            </a:r>
          </a:p>
          <a:p>
            <a:pPr lvl="1" fontAlgn="base"/>
            <a:r>
              <a:rPr lang="en-US" sz="2000" dirty="0"/>
              <a:t>There was insufficient data regarding current pesticide measurements </a:t>
            </a:r>
          </a:p>
          <a:p>
            <a:pPr lvl="2" fontAlgn="base"/>
            <a:r>
              <a:rPr lang="en-US" sz="1600" dirty="0"/>
              <a:t>Impossible to prove or disprove our second hypothesis.</a:t>
            </a:r>
          </a:p>
          <a:p>
            <a:pPr lvl="1" fontAlgn="base"/>
            <a:r>
              <a:rPr lang="en-US" sz="2000" dirty="0"/>
              <a:t>Varro Mites and Pesticides</a:t>
            </a:r>
          </a:p>
          <a:p>
            <a:pPr lvl="1" fontAlgn="base"/>
            <a:r>
              <a:rPr lang="en-US" sz="2000" dirty="0"/>
              <a:t>Sales Rising</a:t>
            </a:r>
          </a:p>
          <a:p>
            <a:pPr lvl="2" fontAlgn="base"/>
            <a:r>
              <a:rPr lang="en-US" dirty="0"/>
              <a:t>Tax passed?</a:t>
            </a:r>
          </a:p>
          <a:p>
            <a:pPr lvl="1" fontAlgn="base"/>
            <a:endParaRPr lang="en-US" sz="2000" dirty="0"/>
          </a:p>
          <a:p>
            <a:endParaRPr lang="en-US" sz="2000" dirty="0"/>
          </a:p>
        </p:txBody>
      </p:sp>
      <p:sp>
        <p:nvSpPr>
          <p:cNvPr id="77" name="Isosceles Triangle 7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1840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35C9-DABC-4558-9016-D90AB35B7B5D}"/>
              </a:ext>
            </a:extLst>
          </p:cNvPr>
          <p:cNvSpPr>
            <a:spLocks noGrp="1"/>
          </p:cNvSpPr>
          <p:nvPr>
            <p:ph type="title"/>
          </p:nvPr>
        </p:nvSpPr>
        <p:spPr>
          <a:xfrm>
            <a:off x="6558335" y="1070825"/>
            <a:ext cx="3935710" cy="1325563"/>
          </a:xfrm>
        </p:spPr>
        <p:txBody>
          <a:bodyPr vert="horz" lIns="91440" tIns="45720" rIns="91440" bIns="45720" rtlCol="0" anchor="ctr">
            <a:normAutofit/>
          </a:bodyPr>
          <a:lstStyle/>
          <a:p>
            <a:r>
              <a:rPr lang="en-US" dirty="0"/>
              <a:t>Our Questions:</a:t>
            </a:r>
          </a:p>
        </p:txBody>
      </p:sp>
      <p:sp>
        <p:nvSpPr>
          <p:cNvPr id="3076" name="Freeform: Shape 134">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4" name="Picture 2" descr="Image result for cute bee covered in pollen">
            <a:extLst>
              <a:ext uri="{FF2B5EF4-FFF2-40B4-BE49-F238E27FC236}">
                <a16:creationId xmlns:a16="http://schemas.microsoft.com/office/drawing/2014/main" id="{5AB2D5DF-323D-4403-8994-AD4F740EFB60}"/>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3411" b="22553"/>
          <a:stretch/>
        </p:blipFill>
        <p:spPr bwMode="auto">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29E9743-66BD-4F51-8D06-006B5958ED71}"/>
              </a:ext>
            </a:extLst>
          </p:cNvPr>
          <p:cNvSpPr txBox="1"/>
          <p:nvPr/>
        </p:nvSpPr>
        <p:spPr>
          <a:xfrm>
            <a:off x="6167848" y="2482654"/>
            <a:ext cx="5004073" cy="3957917"/>
          </a:xfrm>
          <a:prstGeom prst="rect">
            <a:avLst/>
          </a:prstGeom>
        </p:spPr>
        <p:txBody>
          <a:bodyPr vert="horz" lIns="91440" tIns="45720" rIns="91440" bIns="45720" rtlCol="0" anchor="t">
            <a:normAutofit fontScale="47500" lnSpcReduction="20000"/>
          </a:bodyPr>
          <a:lstStyle/>
          <a:p>
            <a:pPr marL="285750" indent="-228600">
              <a:lnSpc>
                <a:spcPct val="90000"/>
              </a:lnSpc>
              <a:spcAft>
                <a:spcPts val="600"/>
              </a:spcAft>
              <a:buFont typeface="Arial" panose="020B0604020202020204" pitchFamily="34" charset="0"/>
              <a:buChar char="•"/>
            </a:pPr>
            <a:r>
              <a:rPr lang="en-US" sz="4200" dirty="0"/>
              <a:t>How do natural and human influences impact bees?</a:t>
            </a:r>
          </a:p>
          <a:p>
            <a:pPr marL="285750" indent="-228600">
              <a:lnSpc>
                <a:spcPct val="90000"/>
              </a:lnSpc>
              <a:spcAft>
                <a:spcPts val="600"/>
              </a:spcAft>
              <a:buFont typeface="Arial" panose="020B0604020202020204" pitchFamily="34" charset="0"/>
              <a:buChar char="•"/>
            </a:pPr>
            <a:endParaRPr lang="en-US" sz="4200" dirty="0"/>
          </a:p>
          <a:p>
            <a:pPr marL="285750" indent="-228600">
              <a:lnSpc>
                <a:spcPct val="90000"/>
              </a:lnSpc>
              <a:spcAft>
                <a:spcPts val="600"/>
              </a:spcAft>
              <a:buFont typeface="Arial" panose="020B0604020202020204" pitchFamily="34" charset="0"/>
              <a:buChar char="•"/>
            </a:pPr>
            <a:r>
              <a:rPr lang="en-US" sz="4200" dirty="0"/>
              <a:t>How were we going to get this information?</a:t>
            </a:r>
          </a:p>
          <a:p>
            <a:pPr marL="742950" lvl="1" indent="-228600">
              <a:lnSpc>
                <a:spcPct val="90000"/>
              </a:lnSpc>
              <a:spcAft>
                <a:spcPts val="600"/>
              </a:spcAft>
              <a:buFont typeface="Arial" panose="020B0604020202020204" pitchFamily="34" charset="0"/>
              <a:buChar char="•"/>
            </a:pPr>
            <a:r>
              <a:rPr lang="en-US" sz="4200" dirty="0"/>
              <a:t>Is this information reliable?</a:t>
            </a:r>
          </a:p>
          <a:p>
            <a:pPr marL="742950" lvl="1" indent="-228600">
              <a:lnSpc>
                <a:spcPct val="90000"/>
              </a:lnSpc>
              <a:spcAft>
                <a:spcPts val="600"/>
              </a:spcAft>
              <a:buFont typeface="Arial" panose="020B0604020202020204" pitchFamily="34" charset="0"/>
              <a:buChar char="•"/>
            </a:pPr>
            <a:endParaRPr lang="en-US" sz="4200" dirty="0"/>
          </a:p>
          <a:p>
            <a:pPr marL="285750" indent="-228600">
              <a:lnSpc>
                <a:spcPct val="90000"/>
              </a:lnSpc>
              <a:spcAft>
                <a:spcPts val="600"/>
              </a:spcAft>
              <a:buFont typeface="Arial" panose="020B0604020202020204" pitchFamily="34" charset="0"/>
              <a:buChar char="•"/>
            </a:pPr>
            <a:r>
              <a:rPr lang="en-US" sz="4200" dirty="0"/>
              <a:t>How were we going to get different data sets? </a:t>
            </a:r>
          </a:p>
          <a:p>
            <a:pPr marL="285750" indent="-228600">
              <a:lnSpc>
                <a:spcPct val="90000"/>
              </a:lnSpc>
              <a:spcAft>
                <a:spcPts val="600"/>
              </a:spcAft>
              <a:buFont typeface="Arial" panose="020B0604020202020204" pitchFamily="34" charset="0"/>
              <a:buChar char="•"/>
            </a:pPr>
            <a:endParaRPr lang="en-US" sz="4200" dirty="0"/>
          </a:p>
          <a:p>
            <a:pPr marL="285750" indent="-228600">
              <a:lnSpc>
                <a:spcPct val="90000"/>
              </a:lnSpc>
              <a:spcAft>
                <a:spcPts val="600"/>
              </a:spcAft>
              <a:buFont typeface="Arial" panose="020B0604020202020204" pitchFamily="34" charset="0"/>
              <a:buChar char="•"/>
            </a:pPr>
            <a:r>
              <a:rPr lang="en-US" sz="4200" dirty="0"/>
              <a:t>What is the relationship between honey sales and production?</a:t>
            </a:r>
          </a:p>
          <a:p>
            <a:pPr marL="285750" indent="-228600">
              <a:lnSpc>
                <a:spcPct val="90000"/>
              </a:lnSpc>
              <a:spcAft>
                <a:spcPts val="600"/>
              </a:spcAft>
              <a:buFont typeface="Arial" panose="020B0604020202020204" pitchFamily="34" charset="0"/>
              <a:buChar char="•"/>
            </a:pPr>
            <a:endParaRPr lang="en-US" sz="4200" dirty="0"/>
          </a:p>
          <a:p>
            <a:pPr marL="285750" indent="-228600">
              <a:lnSpc>
                <a:spcPct val="90000"/>
              </a:lnSpc>
              <a:spcAft>
                <a:spcPts val="600"/>
              </a:spcAft>
              <a:buFont typeface="Arial" panose="020B0604020202020204" pitchFamily="34" charset="0"/>
              <a:buChar char="•"/>
            </a:pPr>
            <a:r>
              <a:rPr lang="en-US" sz="4200" dirty="0"/>
              <a:t>Is there a dramatic decrease in bee population?</a:t>
            </a:r>
          </a:p>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endParaRPr lang="en-US" dirty="0"/>
          </a:p>
        </p:txBody>
      </p:sp>
    </p:spTree>
    <p:extLst>
      <p:ext uri="{BB962C8B-B14F-4D97-AF65-F5344CB8AC3E}">
        <p14:creationId xmlns:p14="http://schemas.microsoft.com/office/powerpoint/2010/main" val="89922476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8" name="Rectangle 97">
            <a:extLst>
              <a:ext uri="{FF2B5EF4-FFF2-40B4-BE49-F238E27FC236}">
                <a16:creationId xmlns:a16="http://schemas.microsoft.com/office/drawing/2014/main" id="{A81E7530-396C-45F0-92F4-A885648D1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Image result for usda">
            <a:extLst>
              <a:ext uri="{FF2B5EF4-FFF2-40B4-BE49-F238E27FC236}">
                <a16:creationId xmlns:a16="http://schemas.microsoft.com/office/drawing/2014/main" id="{0DC97C37-C7EE-4221-98C5-E4B88D5763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21094"/>
          <a:stretch/>
        </p:blipFill>
        <p:spPr bwMode="auto">
          <a:xfrm>
            <a:off x="603671" y="-1"/>
            <a:ext cx="11588329" cy="6857999"/>
          </a:xfrm>
          <a:prstGeom prst="rect">
            <a:avLst/>
          </a:prstGeom>
          <a:noFill/>
          <a:extLst>
            <a:ext uri="{909E8E84-426E-40DD-AFC4-6F175D3DCCD1}">
              <a14:hiddenFill xmlns:a14="http://schemas.microsoft.com/office/drawing/2010/main">
                <a:solidFill>
                  <a:srgbClr val="FFFFFF"/>
                </a:solidFill>
              </a14:hiddenFill>
            </a:ext>
          </a:extLst>
        </p:spPr>
      </p:pic>
      <p:sp>
        <p:nvSpPr>
          <p:cNvPr id="100" name="Rectangle 99">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19898" cy="6858000"/>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C3EAE8-7DEF-4A55-983D-BB4D28311D56}"/>
              </a:ext>
            </a:extLst>
          </p:cNvPr>
          <p:cNvSpPr>
            <a:spLocks noGrp="1"/>
          </p:cNvSpPr>
          <p:nvPr>
            <p:ph type="title"/>
          </p:nvPr>
        </p:nvSpPr>
        <p:spPr>
          <a:xfrm>
            <a:off x="1166649" y="721805"/>
            <a:ext cx="3874686" cy="2147520"/>
          </a:xfrm>
        </p:spPr>
        <p:txBody>
          <a:bodyPr>
            <a:normAutofit/>
          </a:bodyPr>
          <a:lstStyle/>
          <a:p>
            <a:r>
              <a:rPr lang="en-US">
                <a:solidFill>
                  <a:schemeClr val="bg1"/>
                </a:solidFill>
              </a:rPr>
              <a:t>Bee Colony Data</a:t>
            </a:r>
          </a:p>
        </p:txBody>
      </p:sp>
      <p:sp>
        <p:nvSpPr>
          <p:cNvPr id="101" name="Rectangle 100">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Group 101">
            <a:extLst>
              <a:ext uri="{FF2B5EF4-FFF2-40B4-BE49-F238E27FC236}">
                <a16:creationId xmlns:a16="http://schemas.microsoft.com/office/drawing/2014/main" id="{81DE8B58-F373-409E-A253-4380A66091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1188720" y="73152"/>
            <a:chExt cx="1178966" cy="232963"/>
          </a:xfrm>
        </p:grpSpPr>
        <p:sp>
          <p:nvSpPr>
            <p:cNvPr id="103" name="Rectangle 64">
              <a:extLst>
                <a:ext uri="{FF2B5EF4-FFF2-40B4-BE49-F238E27FC236}">
                  <a16:creationId xmlns:a16="http://schemas.microsoft.com/office/drawing/2014/main" id="{F5ACE265-D22D-48CC-99DE-EB81AE92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66">
              <a:extLst>
                <a:ext uri="{FF2B5EF4-FFF2-40B4-BE49-F238E27FC236}">
                  <a16:creationId xmlns:a16="http://schemas.microsoft.com/office/drawing/2014/main" id="{6FE80EEA-F4ED-4436-8861-0BEAAEFE76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64">
              <a:extLst>
                <a:ext uri="{FF2B5EF4-FFF2-40B4-BE49-F238E27FC236}">
                  <a16:creationId xmlns:a16="http://schemas.microsoft.com/office/drawing/2014/main" id="{C3642BC8-86E8-47D0-8846-3E4D49E4B4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66">
              <a:extLst>
                <a:ext uri="{FF2B5EF4-FFF2-40B4-BE49-F238E27FC236}">
                  <a16:creationId xmlns:a16="http://schemas.microsoft.com/office/drawing/2014/main" id="{82D35214-3634-4180-BF0E-45B614516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64">
              <a:extLst>
                <a:ext uri="{FF2B5EF4-FFF2-40B4-BE49-F238E27FC236}">
                  <a16:creationId xmlns:a16="http://schemas.microsoft.com/office/drawing/2014/main" id="{15BE89E6-3D1C-42B5-A950-E72889F8BB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66">
              <a:extLst>
                <a:ext uri="{FF2B5EF4-FFF2-40B4-BE49-F238E27FC236}">
                  <a16:creationId xmlns:a16="http://schemas.microsoft.com/office/drawing/2014/main" id="{473771CC-5097-4E08-9606-24B0BC9A0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64">
              <a:extLst>
                <a:ext uri="{FF2B5EF4-FFF2-40B4-BE49-F238E27FC236}">
                  <a16:creationId xmlns:a16="http://schemas.microsoft.com/office/drawing/2014/main" id="{BE872634-00DA-47BD-880D-5C05FFADC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66">
              <a:extLst>
                <a:ext uri="{FF2B5EF4-FFF2-40B4-BE49-F238E27FC236}">
                  <a16:creationId xmlns:a16="http://schemas.microsoft.com/office/drawing/2014/main" id="{4F151F5C-DE9B-460E-BC51-471F4A8A5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64">
              <a:extLst>
                <a:ext uri="{FF2B5EF4-FFF2-40B4-BE49-F238E27FC236}">
                  <a16:creationId xmlns:a16="http://schemas.microsoft.com/office/drawing/2014/main" id="{34557B8A-4D2F-4D0D-B746-59EA85318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66">
              <a:extLst>
                <a:ext uri="{FF2B5EF4-FFF2-40B4-BE49-F238E27FC236}">
                  <a16:creationId xmlns:a16="http://schemas.microsoft.com/office/drawing/2014/main" id="{C764CD8E-E409-4E9B-8E87-746DDE36D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64">
              <a:extLst>
                <a:ext uri="{FF2B5EF4-FFF2-40B4-BE49-F238E27FC236}">
                  <a16:creationId xmlns:a16="http://schemas.microsoft.com/office/drawing/2014/main" id="{8E27A01D-2F01-4286-9453-3FBF6E84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66">
              <a:extLst>
                <a:ext uri="{FF2B5EF4-FFF2-40B4-BE49-F238E27FC236}">
                  <a16:creationId xmlns:a16="http://schemas.microsoft.com/office/drawing/2014/main" id="{460487A5-12EB-422E-9588-8FF06FAF73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64">
              <a:extLst>
                <a:ext uri="{FF2B5EF4-FFF2-40B4-BE49-F238E27FC236}">
                  <a16:creationId xmlns:a16="http://schemas.microsoft.com/office/drawing/2014/main" id="{7D522D20-C9F7-4B34-9066-4B43ADAAB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66">
              <a:extLst>
                <a:ext uri="{FF2B5EF4-FFF2-40B4-BE49-F238E27FC236}">
                  <a16:creationId xmlns:a16="http://schemas.microsoft.com/office/drawing/2014/main" id="{97B04F2C-295B-447A-8941-0AD4F55516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64">
              <a:extLst>
                <a:ext uri="{FF2B5EF4-FFF2-40B4-BE49-F238E27FC236}">
                  <a16:creationId xmlns:a16="http://schemas.microsoft.com/office/drawing/2014/main" id="{17D7FF91-B366-4534-B9B4-5710926EE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66">
              <a:extLst>
                <a:ext uri="{FF2B5EF4-FFF2-40B4-BE49-F238E27FC236}">
                  <a16:creationId xmlns:a16="http://schemas.microsoft.com/office/drawing/2014/main" id="{B5B8116C-ADD9-4826-9C37-270377E8F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64">
              <a:extLst>
                <a:ext uri="{FF2B5EF4-FFF2-40B4-BE49-F238E27FC236}">
                  <a16:creationId xmlns:a16="http://schemas.microsoft.com/office/drawing/2014/main" id="{22D01D96-8DB8-40BF-83AC-4CA49EC26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66">
              <a:extLst>
                <a:ext uri="{FF2B5EF4-FFF2-40B4-BE49-F238E27FC236}">
                  <a16:creationId xmlns:a16="http://schemas.microsoft.com/office/drawing/2014/main" id="{44B584CD-5E60-4B15-847C-B30D15DA1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64">
              <a:extLst>
                <a:ext uri="{FF2B5EF4-FFF2-40B4-BE49-F238E27FC236}">
                  <a16:creationId xmlns:a16="http://schemas.microsoft.com/office/drawing/2014/main" id="{CF2BB7DC-B968-4F0B-9748-BF0E6E297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66">
              <a:extLst>
                <a:ext uri="{FF2B5EF4-FFF2-40B4-BE49-F238E27FC236}">
                  <a16:creationId xmlns:a16="http://schemas.microsoft.com/office/drawing/2014/main" id="{CF12C159-3F09-4861-9450-ECD5DB310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4" name="Rectangle 123">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51E5CA9-F703-4606-B783-9B469BEC695A}"/>
              </a:ext>
            </a:extLst>
          </p:cNvPr>
          <p:cNvSpPr>
            <a:spLocks noGrp="1"/>
          </p:cNvSpPr>
          <p:nvPr>
            <p:ph idx="1"/>
          </p:nvPr>
        </p:nvSpPr>
        <p:spPr>
          <a:xfrm>
            <a:off x="1166649" y="3379979"/>
            <a:ext cx="3874685" cy="3186359"/>
          </a:xfrm>
        </p:spPr>
        <p:txBody>
          <a:bodyPr anchor="ctr">
            <a:normAutofit/>
          </a:bodyPr>
          <a:lstStyle/>
          <a:p>
            <a:r>
              <a:rPr lang="en-US" sz="1800" dirty="0">
                <a:solidFill>
                  <a:schemeClr val="bg1"/>
                </a:solidFill>
              </a:rPr>
              <a:t> All Bee Data was found using the </a:t>
            </a:r>
            <a:r>
              <a:rPr lang="en-US" sz="1800" dirty="0">
                <a:solidFill>
                  <a:schemeClr val="bg1"/>
                </a:solidFill>
                <a:hlinkClick r:id="rId4"/>
              </a:rPr>
              <a:t>https://quickstats.nass.usda.gov/</a:t>
            </a:r>
            <a:r>
              <a:rPr lang="en-US" sz="1800" dirty="0">
                <a:solidFill>
                  <a:schemeClr val="bg1"/>
                </a:solidFill>
              </a:rPr>
              <a:t> API through USDA.</a:t>
            </a:r>
          </a:p>
          <a:p>
            <a:endParaRPr lang="en-US" sz="1800" dirty="0">
              <a:solidFill>
                <a:schemeClr val="bg1"/>
              </a:solidFill>
            </a:endParaRPr>
          </a:p>
          <a:p>
            <a:r>
              <a:rPr lang="en-US" sz="1800" dirty="0">
                <a:solidFill>
                  <a:schemeClr val="bg1"/>
                </a:solidFill>
              </a:rPr>
              <a:t>The data provided only includes numbers of honey producing colonies for operations with five or more colonies.</a:t>
            </a:r>
          </a:p>
        </p:txBody>
      </p:sp>
    </p:spTree>
    <p:extLst>
      <p:ext uri="{BB962C8B-B14F-4D97-AF65-F5344CB8AC3E}">
        <p14:creationId xmlns:p14="http://schemas.microsoft.com/office/powerpoint/2010/main" val="3222243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5A5C1-640C-4BC2-9E9E-D0505CAC56E2}"/>
              </a:ext>
            </a:extLst>
          </p:cNvPr>
          <p:cNvSpPr>
            <a:spLocks noGrp="1"/>
          </p:cNvSpPr>
          <p:nvPr>
            <p:ph type="title"/>
          </p:nvPr>
        </p:nvSpPr>
        <p:spPr>
          <a:xfrm>
            <a:off x="325464" y="803325"/>
            <a:ext cx="5751073" cy="1325563"/>
          </a:xfrm>
        </p:spPr>
        <p:txBody>
          <a:bodyPr>
            <a:normAutofit/>
          </a:bodyPr>
          <a:lstStyle/>
          <a:p>
            <a:r>
              <a:rPr lang="en-US" dirty="0"/>
              <a:t>Challenges of Bee Data</a:t>
            </a:r>
          </a:p>
        </p:txBody>
      </p:sp>
      <p:sp>
        <p:nvSpPr>
          <p:cNvPr id="3" name="Content Placeholder 2">
            <a:extLst>
              <a:ext uri="{FF2B5EF4-FFF2-40B4-BE49-F238E27FC236}">
                <a16:creationId xmlns:a16="http://schemas.microsoft.com/office/drawing/2014/main" id="{C53DB4F0-A34F-4B4F-97CC-5A03468C4AD3}"/>
              </a:ext>
            </a:extLst>
          </p:cNvPr>
          <p:cNvSpPr>
            <a:spLocks noGrp="1"/>
          </p:cNvSpPr>
          <p:nvPr>
            <p:ph idx="1"/>
          </p:nvPr>
        </p:nvSpPr>
        <p:spPr>
          <a:xfrm>
            <a:off x="185980" y="2279017"/>
            <a:ext cx="6230318" cy="4578983"/>
          </a:xfrm>
        </p:spPr>
        <p:txBody>
          <a:bodyPr anchor="t">
            <a:normAutofit/>
          </a:bodyPr>
          <a:lstStyle/>
          <a:p>
            <a:r>
              <a:rPr lang="en-US" sz="2000" dirty="0"/>
              <a:t>While the data was given to us in a csv , we instead built an API to collect and parse through the data. </a:t>
            </a:r>
          </a:p>
          <a:p>
            <a:pPr lvl="1"/>
            <a:r>
              <a:rPr lang="en-US" sz="1600" dirty="0"/>
              <a:t>There were numerous issues in generating the correct syntax but eventually we became quite competent in the USDA API.   </a:t>
            </a:r>
          </a:p>
          <a:p>
            <a:pPr marL="457200" lvl="1" indent="0">
              <a:buNone/>
            </a:pPr>
            <a:r>
              <a:rPr lang="en-US" sz="1600" dirty="0"/>
              <a:t> </a:t>
            </a:r>
          </a:p>
          <a:p>
            <a:r>
              <a:rPr lang="en-US" sz="2000" dirty="0"/>
              <a:t>Different things to account for during data cleanup were:</a:t>
            </a:r>
          </a:p>
          <a:p>
            <a:pPr lvl="1"/>
            <a:r>
              <a:rPr lang="en-US" sz="1600" dirty="0"/>
              <a:t>Values coming over as objects </a:t>
            </a:r>
          </a:p>
          <a:p>
            <a:pPr lvl="1"/>
            <a:r>
              <a:rPr lang="en-US" sz="1600" dirty="0"/>
              <a:t>Removal of , or . </a:t>
            </a:r>
          </a:p>
          <a:p>
            <a:pPr lvl="1"/>
            <a:r>
              <a:rPr lang="en-US" sz="1600" dirty="0"/>
              <a:t>Converting to strings.</a:t>
            </a:r>
          </a:p>
          <a:p>
            <a:pPr marL="457200" lvl="1" indent="0">
              <a:buNone/>
            </a:pPr>
            <a:endParaRPr lang="en-US" sz="1600" dirty="0"/>
          </a:p>
          <a:p>
            <a:r>
              <a:rPr lang="en-US" sz="2000" dirty="0"/>
              <a:t>Dealing with different date/time issues, specifically working with quarters and years and generating a meaningful graph.</a:t>
            </a:r>
          </a:p>
        </p:txBody>
      </p:sp>
      <p:sp>
        <p:nvSpPr>
          <p:cNvPr id="71" name="Freeform: Shape 70">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194" name="Picture 2" descr="Image result for bee colony">
            <a:extLst>
              <a:ext uri="{FF2B5EF4-FFF2-40B4-BE49-F238E27FC236}">
                <a16:creationId xmlns:a16="http://schemas.microsoft.com/office/drawing/2014/main" id="{24AB8EDB-E9EF-4846-9F80-63DFA41B6F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5767" b="2"/>
          <a:stretch/>
        </p:blipFill>
        <p:spPr bwMode="auto">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140256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29C59E-B911-4A2D-B1FD-C9B06791B428}"/>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dirty="0">
                <a:solidFill>
                  <a:srgbClr val="FFFFFF"/>
                </a:solidFill>
              </a:rPr>
              <a:t>USDA API</a:t>
            </a:r>
          </a:p>
        </p:txBody>
      </p:sp>
      <p:sp>
        <p:nvSpPr>
          <p:cNvPr id="12"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ell phone&#10;&#10;Description automatically generated">
            <a:extLst>
              <a:ext uri="{FF2B5EF4-FFF2-40B4-BE49-F238E27FC236}">
                <a16:creationId xmlns:a16="http://schemas.microsoft.com/office/drawing/2014/main" id="{3D2CAF8B-DF83-4070-850E-E9211194985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3068"/>
          <a:stretch/>
        </p:blipFill>
        <p:spPr>
          <a:xfrm>
            <a:off x="976251" y="942538"/>
            <a:ext cx="7163222" cy="4808332"/>
          </a:xfrm>
          <a:prstGeom prst="rect">
            <a:avLst/>
          </a:prstGeom>
          <a:effectLst/>
        </p:spPr>
      </p:pic>
    </p:spTree>
    <p:extLst>
      <p:ext uri="{BB962C8B-B14F-4D97-AF65-F5344CB8AC3E}">
        <p14:creationId xmlns:p14="http://schemas.microsoft.com/office/powerpoint/2010/main" val="2549373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0151350-54D6-47FE-833C-2B3220785F11}"/>
              </a:ext>
            </a:extLst>
          </p:cNvPr>
          <p:cNvSpPr txBox="1"/>
          <p:nvPr/>
        </p:nvSpPr>
        <p:spPr>
          <a:xfrm>
            <a:off x="9093496" y="618681"/>
            <a:ext cx="2613872" cy="479456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a:solidFill>
                  <a:srgbClr val="FFFFFF"/>
                </a:solidFill>
                <a:latin typeface="+mj-lt"/>
                <a:ea typeface="+mj-ea"/>
                <a:cs typeface="+mj-cs"/>
              </a:rPr>
              <a:t>US Bee Colonies over time</a:t>
            </a:r>
          </a:p>
        </p:txBody>
      </p:sp>
      <p:sp>
        <p:nvSpPr>
          <p:cNvPr id="19"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 up of a logo&#10;&#10;Description automatically generated">
            <a:extLst>
              <a:ext uri="{FF2B5EF4-FFF2-40B4-BE49-F238E27FC236}">
                <a16:creationId xmlns:a16="http://schemas.microsoft.com/office/drawing/2014/main" id="{07BEC3EF-CEC0-4D8C-8530-9CA21FD36BE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686" b="2"/>
          <a:stretch/>
        </p:blipFill>
        <p:spPr>
          <a:xfrm>
            <a:off x="976251" y="942538"/>
            <a:ext cx="7163222" cy="4808332"/>
          </a:xfrm>
          <a:prstGeom prst="rect">
            <a:avLst/>
          </a:prstGeom>
          <a:effectLst/>
        </p:spPr>
      </p:pic>
    </p:spTree>
    <p:extLst>
      <p:ext uri="{BB962C8B-B14F-4D97-AF65-F5344CB8AC3E}">
        <p14:creationId xmlns:p14="http://schemas.microsoft.com/office/powerpoint/2010/main" val="3302111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7A333D-B0B4-4FDE-B0B8-655509F35188}"/>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dirty="0">
                <a:solidFill>
                  <a:srgbClr val="FFFFFF"/>
                </a:solidFill>
              </a:rPr>
              <a:t>Texas Bee Colonies over time</a:t>
            </a:r>
          </a:p>
        </p:txBody>
      </p:sp>
      <p:sp>
        <p:nvSpPr>
          <p:cNvPr id="12"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 up of a logo&#10;&#10;Description automatically generated">
            <a:extLst>
              <a:ext uri="{FF2B5EF4-FFF2-40B4-BE49-F238E27FC236}">
                <a16:creationId xmlns:a16="http://schemas.microsoft.com/office/drawing/2014/main" id="{25ED6338-F5B7-4C82-93C4-7F871EC90B3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686" b="2"/>
          <a:stretch/>
        </p:blipFill>
        <p:spPr>
          <a:xfrm>
            <a:off x="976251" y="942538"/>
            <a:ext cx="7163222" cy="4808332"/>
          </a:xfrm>
          <a:prstGeom prst="rect">
            <a:avLst/>
          </a:prstGeom>
          <a:effectLst/>
        </p:spPr>
      </p:pic>
    </p:spTree>
    <p:extLst>
      <p:ext uri="{BB962C8B-B14F-4D97-AF65-F5344CB8AC3E}">
        <p14:creationId xmlns:p14="http://schemas.microsoft.com/office/powerpoint/2010/main" val="13236540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TotalTime>
  <Words>1154</Words>
  <Application>Microsoft Office PowerPoint</Application>
  <PresentationFormat>Widescreen</PresentationFormat>
  <Paragraphs>171</Paragraphs>
  <Slides>33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Calibri Light</vt:lpstr>
      <vt:lpstr>Wingdings</vt:lpstr>
      <vt:lpstr>Office Theme</vt:lpstr>
      <vt:lpstr>Bees</vt:lpstr>
      <vt:lpstr>PowerPoint Presentation</vt:lpstr>
      <vt:lpstr>Our Hypothesis </vt:lpstr>
      <vt:lpstr>Our Questions:</vt:lpstr>
      <vt:lpstr>Bee Colony Data</vt:lpstr>
      <vt:lpstr>Challenges of Bee Data</vt:lpstr>
      <vt:lpstr>USDA API</vt:lpstr>
      <vt:lpstr>PowerPoint Presentation</vt:lpstr>
      <vt:lpstr>Texas Bee Colonies over time</vt:lpstr>
      <vt:lpstr>Bee Colony Summary</vt:lpstr>
      <vt:lpstr>Bee Analysis</vt:lpstr>
      <vt:lpstr>US Colonies affected by Varroa Mites</vt:lpstr>
      <vt:lpstr>Texas Bee Colonies affected by Varroa Mites</vt:lpstr>
      <vt:lpstr>Pesticide Data</vt:lpstr>
      <vt:lpstr>Pesticide Data Cleanup</vt:lpstr>
      <vt:lpstr>US Pesticide Average Concentration</vt:lpstr>
      <vt:lpstr>Texas Pesticide Concentration</vt:lpstr>
      <vt:lpstr>Pesticide Concentration by State</vt:lpstr>
      <vt:lpstr>Pesticide Summary</vt:lpstr>
      <vt:lpstr>Temperature Data</vt:lpstr>
      <vt:lpstr>Challenges of Temperature</vt:lpstr>
      <vt:lpstr>Producing data through an API call</vt:lpstr>
      <vt:lpstr>Found the Texas  monthly average temperature across 19 years.</vt:lpstr>
      <vt:lpstr>Compared years in four year increments to find any drastic changes</vt:lpstr>
      <vt:lpstr>Tried to find a correlation between the Temperature in Texas and Bee Colonies in Texas</vt:lpstr>
      <vt:lpstr>Temperature Data Summary</vt:lpstr>
      <vt:lpstr>Honey Sales</vt:lpstr>
      <vt:lpstr>Honey Sales Challenges </vt:lpstr>
      <vt:lpstr>US and Texas Honey Production</vt:lpstr>
      <vt:lpstr>US and Texas Honey Prices</vt:lpstr>
      <vt:lpstr>US vs Texas Honey Sales</vt:lpstr>
      <vt:lpstr>Honey Production Summary</vt:lpstr>
      <vt:lpstr>Conclusions/Implications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Bees</dc:title>
  <dc:creator>Zech Hein</dc:creator>
  <cp:lastModifiedBy>Zech Hein</cp:lastModifiedBy>
  <cp:revision>7</cp:revision>
  <dcterms:created xsi:type="dcterms:W3CDTF">2020-03-23T18:13:21Z</dcterms:created>
  <dcterms:modified xsi:type="dcterms:W3CDTF">2020-03-23T22:00:22Z</dcterms:modified>
</cp:coreProperties>
</file>